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4"/>
  </p:notesMasterIdLst>
  <p:sldIdLst>
    <p:sldId id="479" r:id="rId2"/>
    <p:sldId id="478" r:id="rId3"/>
    <p:sldId id="480" r:id="rId4"/>
    <p:sldId id="606" r:id="rId5"/>
    <p:sldId id="607" r:id="rId6"/>
    <p:sldId id="608" r:id="rId7"/>
    <p:sldId id="609" r:id="rId8"/>
    <p:sldId id="441" r:id="rId9"/>
    <p:sldId id="610" r:id="rId10"/>
    <p:sldId id="611" r:id="rId11"/>
    <p:sldId id="468" r:id="rId12"/>
    <p:sldId id="612" r:id="rId13"/>
    <p:sldId id="467" r:id="rId14"/>
    <p:sldId id="613" r:id="rId15"/>
    <p:sldId id="614" r:id="rId16"/>
    <p:sldId id="615" r:id="rId17"/>
    <p:sldId id="616" r:id="rId18"/>
    <p:sldId id="617" r:id="rId19"/>
    <p:sldId id="448" r:id="rId20"/>
    <p:sldId id="469" r:id="rId21"/>
    <p:sldId id="456" r:id="rId22"/>
    <p:sldId id="470" r:id="rId23"/>
    <p:sldId id="472" r:id="rId24"/>
    <p:sldId id="473" r:id="rId25"/>
    <p:sldId id="475" r:id="rId26"/>
    <p:sldId id="471" r:id="rId27"/>
    <p:sldId id="476" r:id="rId28"/>
    <p:sldId id="457" r:id="rId29"/>
    <p:sldId id="620" r:id="rId30"/>
    <p:sldId id="618" r:id="rId31"/>
    <p:sldId id="474" r:id="rId32"/>
    <p:sldId id="451" r:id="rId33"/>
    <p:sldId id="481" r:id="rId34"/>
    <p:sldId id="619" r:id="rId35"/>
    <p:sldId id="436" r:id="rId36"/>
    <p:sldId id="576" r:id="rId37"/>
    <p:sldId id="453" r:id="rId38"/>
    <p:sldId id="460" r:id="rId39"/>
    <p:sldId id="461" r:id="rId40"/>
    <p:sldId id="462" r:id="rId41"/>
    <p:sldId id="466" r:id="rId42"/>
    <p:sldId id="463" r:id="rId43"/>
    <p:sldId id="464" r:id="rId44"/>
    <p:sldId id="465" r:id="rId45"/>
    <p:sldId id="437" r:id="rId46"/>
    <p:sldId id="569" r:id="rId47"/>
    <p:sldId id="570" r:id="rId48"/>
    <p:sldId id="571" r:id="rId49"/>
    <p:sldId id="459" r:id="rId50"/>
    <p:sldId id="580" r:id="rId51"/>
    <p:sldId id="458" r:id="rId52"/>
    <p:sldId id="572" r:id="rId53"/>
    <p:sldId id="574" r:id="rId54"/>
    <p:sldId id="455" r:id="rId55"/>
    <p:sldId id="575" r:id="rId56"/>
    <p:sldId id="573" r:id="rId57"/>
    <p:sldId id="581" r:id="rId58"/>
    <p:sldId id="584" r:id="rId59"/>
    <p:sldId id="577" r:id="rId60"/>
    <p:sldId id="582" r:id="rId61"/>
    <p:sldId id="583" r:id="rId62"/>
    <p:sldId id="585" r:id="rId63"/>
    <p:sldId id="579" r:id="rId64"/>
    <p:sldId id="586" r:id="rId65"/>
    <p:sldId id="588" r:id="rId66"/>
    <p:sldId id="589" r:id="rId67"/>
    <p:sldId id="578" r:id="rId68"/>
    <p:sldId id="587" r:id="rId69"/>
    <p:sldId id="590" r:id="rId70"/>
    <p:sldId id="454" r:id="rId71"/>
    <p:sldId id="591" r:id="rId72"/>
    <p:sldId id="595" r:id="rId73"/>
    <p:sldId id="598" r:id="rId74"/>
    <p:sldId id="604" r:id="rId75"/>
    <p:sldId id="597" r:id="rId76"/>
    <p:sldId id="599" r:id="rId77"/>
    <p:sldId id="601" r:id="rId78"/>
    <p:sldId id="600" r:id="rId79"/>
    <p:sldId id="602" r:id="rId80"/>
    <p:sldId id="605" r:id="rId81"/>
    <p:sldId id="594" r:id="rId82"/>
    <p:sldId id="593" r:id="rId8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D41D3D6-AB03-4F2E-B4F7-C40F814AE587}">
          <p14:sldIdLst/>
        </p14:section>
        <p14:section name="overall tutorial intro" id="{013D8D59-A495-4448-8FEC-247406CE0F83}">
          <p14:sldIdLst>
            <p14:sldId id="479"/>
            <p14:sldId id="478"/>
            <p14:sldId id="480"/>
            <p14:sldId id="606"/>
          </p14:sldIdLst>
        </p14:section>
        <p14:section name="title" id="{91801516-D5EB-4402-A489-3168858C6EFD}">
          <p14:sldIdLst>
            <p14:sldId id="607"/>
          </p14:sldIdLst>
        </p14:section>
        <p14:section name="intro" id="{EFC0626A-0183-4F8F-8F3D-D499011188A8}">
          <p14:sldIdLst>
            <p14:sldId id="608"/>
            <p14:sldId id="609"/>
          </p14:sldIdLst>
        </p14:section>
        <p14:section name="network traffic" id="{72E1C347-E7A4-4840-8235-4C2E79B506BE}">
          <p14:sldIdLst>
            <p14:sldId id="441"/>
            <p14:sldId id="610"/>
            <p14:sldId id="611"/>
            <p14:sldId id="468"/>
            <p14:sldId id="612"/>
            <p14:sldId id="467"/>
            <p14:sldId id="613"/>
            <p14:sldId id="614"/>
            <p14:sldId id="615"/>
            <p14:sldId id="616"/>
            <p14:sldId id="617"/>
            <p14:sldId id="448"/>
            <p14:sldId id="469"/>
          </p14:sldIdLst>
        </p14:section>
        <p14:section name="data sets" id="{33B336DB-329B-4AD3-814D-02D110B54848}">
          <p14:sldIdLst>
            <p14:sldId id="456"/>
            <p14:sldId id="470"/>
            <p14:sldId id="472"/>
            <p14:sldId id="473"/>
            <p14:sldId id="475"/>
            <p14:sldId id="471"/>
          </p14:sldIdLst>
        </p14:section>
        <p14:section name="Applications" id="{6CB7E2EC-8D3E-445B-AE08-CAB0B48CCEEA}">
          <p14:sldIdLst>
            <p14:sldId id="476"/>
            <p14:sldId id="457"/>
            <p14:sldId id="620"/>
          </p14:sldIdLst>
        </p14:section>
        <p14:section name="Challenges" id="{617D3187-828A-41F4-926C-A934E17AC287}">
          <p14:sldIdLst>
            <p14:sldId id="618"/>
            <p14:sldId id="474"/>
            <p14:sldId id="451"/>
            <p14:sldId id="481"/>
          </p14:sldIdLst>
        </p14:section>
        <p14:section name="refs" id="{42375F01-3864-4537-B70E-4B3D5A0350FC}">
          <p14:sldIdLst>
            <p14:sldId id="619"/>
          </p14:sldIdLst>
        </p14:section>
        <p14:section name="part 2" id="{D87D82E7-3C2C-4ED0-9179-2AE479DD82F8}">
          <p14:sldIdLst>
            <p14:sldId id="436"/>
            <p14:sldId id="576"/>
          </p14:sldIdLst>
        </p14:section>
        <p14:section name="Conventional approach" id="{8B0F6376-73C1-4BED-AB3F-503F34A73C34}">
          <p14:sldIdLst>
            <p14:sldId id="453"/>
            <p14:sldId id="460"/>
            <p14:sldId id="461"/>
            <p14:sldId id="462"/>
            <p14:sldId id="466"/>
            <p14:sldId id="463"/>
            <p14:sldId id="464"/>
          </p14:sldIdLst>
        </p14:section>
        <p14:section name="feature engr vs feature learning" id="{BC5E6F42-CBBE-4002-AAFF-5A887BF3100D}">
          <p14:sldIdLst>
            <p14:sldId id="465"/>
            <p14:sldId id="437"/>
            <p14:sldId id="569"/>
            <p14:sldId id="570"/>
            <p14:sldId id="571"/>
            <p14:sldId id="459"/>
          </p14:sldIdLst>
        </p14:section>
        <p14:section name="learning IP, port features" id="{C1865FEA-9201-4849-B0F8-17A3841623AD}">
          <p14:sldIdLst>
            <p14:sldId id="580"/>
            <p14:sldId id="458"/>
            <p14:sldId id="572"/>
            <p14:sldId id="574"/>
            <p14:sldId id="455"/>
            <p14:sldId id="575"/>
            <p14:sldId id="573"/>
          </p14:sldIdLst>
        </p14:section>
        <p14:section name="traffic as image" id="{45BAE314-8DD8-4ECB-A559-8E25007A4A53}">
          <p14:sldIdLst>
            <p14:sldId id="581"/>
            <p14:sldId id="584"/>
            <p14:sldId id="577"/>
            <p14:sldId id="582"/>
            <p14:sldId id="583"/>
            <p14:sldId id="585"/>
          </p14:sldIdLst>
        </p14:section>
        <p14:section name="traffic as a sequence" id="{4C471B00-8CB2-48B7-A183-F99FAE386676}">
          <p14:sldIdLst>
            <p14:sldId id="579"/>
            <p14:sldId id="586"/>
            <p14:sldId id="588"/>
            <p14:sldId id="589"/>
          </p14:sldIdLst>
        </p14:section>
        <p14:section name="traffic as a graph" id="{74821499-3962-4DBD-93E9-CAE05DCCD48A}">
          <p14:sldIdLst>
            <p14:sldId id="578"/>
            <p14:sldId id="587"/>
            <p14:sldId id="590"/>
            <p14:sldId id="454"/>
          </p14:sldIdLst>
        </p14:section>
        <p14:section name="synthetic data generation" id="{C52E6803-EDFB-40AD-8228-065F2005FDEB}">
          <p14:sldIdLst>
            <p14:sldId id="591"/>
            <p14:sldId id="595"/>
            <p14:sldId id="598"/>
            <p14:sldId id="604"/>
            <p14:sldId id="597"/>
            <p14:sldId id="599"/>
            <p14:sldId id="601"/>
            <p14:sldId id="600"/>
            <p14:sldId id="602"/>
            <p14:sldId id="605"/>
          </p14:sldIdLst>
        </p14:section>
        <p14:section name="Untitled Section" id="{D88BA89B-89D4-47B9-9074-710EE79C9481}">
          <p14:sldIdLst>
            <p14:sldId id="594"/>
            <p14:sldId id="5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E44A18-7885-4F8F-B702-0E92E26F42C8}" v="203" dt="2022-08-14T07:13:40.4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69" autoAdjust="0"/>
    <p:restoredTop sz="76759" autoAdjust="0"/>
  </p:normalViewPr>
  <p:slideViewPr>
    <p:cSldViewPr snapToGrid="0">
      <p:cViewPr varScale="1">
        <p:scale>
          <a:sx n="63" d="100"/>
          <a:sy n="63" d="100"/>
        </p:scale>
        <p:origin x="85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5/10/relationships/revisionInfo" Target="revisionInfo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ish Marwah" userId="86ec9ac3-e2d8-41c0-baa9-0ba7b6398f77" providerId="ADAL" clId="{56E44A18-7885-4F8F-B702-0E92E26F42C8}"/>
    <pc:docChg chg="custSel addSld delSld modSld sldOrd addSection modSection">
      <pc:chgData name="Manish Marwah" userId="86ec9ac3-e2d8-41c0-baa9-0ba7b6398f77" providerId="ADAL" clId="{56E44A18-7885-4F8F-B702-0E92E26F42C8}" dt="2022-08-14T07:28:02.624" v="1164" actId="20577"/>
      <pc:docMkLst>
        <pc:docMk/>
      </pc:docMkLst>
      <pc:sldChg chg="add">
        <pc:chgData name="Manish Marwah" userId="86ec9ac3-e2d8-41c0-baa9-0ba7b6398f77" providerId="ADAL" clId="{56E44A18-7885-4F8F-B702-0E92E26F42C8}" dt="2022-08-14T06:31:28.646" v="0"/>
        <pc:sldMkLst>
          <pc:docMk/>
          <pc:sldMk cId="2265260024" sldId="441"/>
        </pc:sldMkLst>
      </pc:sldChg>
      <pc:sldChg chg="add del">
        <pc:chgData name="Manish Marwah" userId="86ec9ac3-e2d8-41c0-baa9-0ba7b6398f77" providerId="ADAL" clId="{56E44A18-7885-4F8F-B702-0E92E26F42C8}" dt="2022-08-14T06:58:28.859" v="551" actId="47"/>
        <pc:sldMkLst>
          <pc:docMk/>
          <pc:sldMk cId="1566785701" sldId="447"/>
        </pc:sldMkLst>
      </pc:sldChg>
      <pc:sldChg chg="modSp add mod">
        <pc:chgData name="Manish Marwah" userId="86ec9ac3-e2d8-41c0-baa9-0ba7b6398f77" providerId="ADAL" clId="{56E44A18-7885-4F8F-B702-0E92E26F42C8}" dt="2022-08-14T06:46:39.908" v="218" actId="5793"/>
        <pc:sldMkLst>
          <pc:docMk/>
          <pc:sldMk cId="191117651" sldId="448"/>
        </pc:sldMkLst>
        <pc:spChg chg="mod">
          <ac:chgData name="Manish Marwah" userId="86ec9ac3-e2d8-41c0-baa9-0ba7b6398f77" providerId="ADAL" clId="{56E44A18-7885-4F8F-B702-0E92E26F42C8}" dt="2022-08-14T06:44:31.388" v="120" actId="20577"/>
          <ac:spMkLst>
            <pc:docMk/>
            <pc:sldMk cId="191117651" sldId="448"/>
            <ac:spMk id="2" creationId="{9E0C1EC0-BCB8-726C-F8D1-E879FBE9EC64}"/>
          </ac:spMkLst>
        </pc:spChg>
        <pc:spChg chg="mod">
          <ac:chgData name="Manish Marwah" userId="86ec9ac3-e2d8-41c0-baa9-0ba7b6398f77" providerId="ADAL" clId="{56E44A18-7885-4F8F-B702-0E92E26F42C8}" dt="2022-08-14T06:46:39.908" v="218" actId="5793"/>
          <ac:spMkLst>
            <pc:docMk/>
            <pc:sldMk cId="191117651" sldId="448"/>
            <ac:spMk id="3" creationId="{302229D3-5B54-4222-9F8C-582ECBC84460}"/>
          </ac:spMkLst>
        </pc:spChg>
      </pc:sldChg>
      <pc:sldChg chg="add">
        <pc:chgData name="Manish Marwah" userId="86ec9ac3-e2d8-41c0-baa9-0ba7b6398f77" providerId="ADAL" clId="{56E44A18-7885-4F8F-B702-0E92E26F42C8}" dt="2022-08-14T06:31:28.646" v="0"/>
        <pc:sldMkLst>
          <pc:docMk/>
          <pc:sldMk cId="4030168335" sldId="451"/>
        </pc:sldMkLst>
      </pc:sldChg>
      <pc:sldChg chg="del">
        <pc:chgData name="Manish Marwah" userId="86ec9ac3-e2d8-41c0-baa9-0ba7b6398f77" providerId="ADAL" clId="{56E44A18-7885-4F8F-B702-0E92E26F42C8}" dt="2022-08-14T06:32:53.393" v="3" actId="47"/>
        <pc:sldMkLst>
          <pc:docMk/>
          <pc:sldMk cId="16953423" sldId="452"/>
        </pc:sldMkLst>
      </pc:sldChg>
      <pc:sldChg chg="add">
        <pc:chgData name="Manish Marwah" userId="86ec9ac3-e2d8-41c0-baa9-0ba7b6398f77" providerId="ADAL" clId="{56E44A18-7885-4F8F-B702-0E92E26F42C8}" dt="2022-08-14T06:31:28.646" v="0"/>
        <pc:sldMkLst>
          <pc:docMk/>
          <pc:sldMk cId="2348332477" sldId="456"/>
        </pc:sldMkLst>
      </pc:sldChg>
      <pc:sldChg chg="modSp add mod">
        <pc:chgData name="Manish Marwah" userId="86ec9ac3-e2d8-41c0-baa9-0ba7b6398f77" providerId="ADAL" clId="{56E44A18-7885-4F8F-B702-0E92E26F42C8}" dt="2022-08-14T07:06:11.377" v="690" actId="20577"/>
        <pc:sldMkLst>
          <pc:docMk/>
          <pc:sldMk cId="2854269721" sldId="457"/>
        </pc:sldMkLst>
        <pc:spChg chg="mod">
          <ac:chgData name="Manish Marwah" userId="86ec9ac3-e2d8-41c0-baa9-0ba7b6398f77" providerId="ADAL" clId="{56E44A18-7885-4F8F-B702-0E92E26F42C8}" dt="2022-08-14T07:05:30.772" v="684" actId="255"/>
          <ac:spMkLst>
            <pc:docMk/>
            <pc:sldMk cId="2854269721" sldId="457"/>
            <ac:spMk id="2" creationId="{7F388A50-E553-3AB9-753F-2E2799391E4F}"/>
          </ac:spMkLst>
        </pc:spChg>
        <pc:spChg chg="mod">
          <ac:chgData name="Manish Marwah" userId="86ec9ac3-e2d8-41c0-baa9-0ba7b6398f77" providerId="ADAL" clId="{56E44A18-7885-4F8F-B702-0E92E26F42C8}" dt="2022-08-14T07:06:11.377" v="690" actId="20577"/>
          <ac:spMkLst>
            <pc:docMk/>
            <pc:sldMk cId="2854269721" sldId="457"/>
            <ac:spMk id="3" creationId="{F39217C0-2239-1981-AE65-92AA0E7CC18B}"/>
          </ac:spMkLst>
        </pc:spChg>
      </pc:sldChg>
      <pc:sldChg chg="modSp mod">
        <pc:chgData name="Manish Marwah" userId="86ec9ac3-e2d8-41c0-baa9-0ba7b6398f77" providerId="ADAL" clId="{56E44A18-7885-4F8F-B702-0E92E26F42C8}" dt="2022-08-14T07:11:47.201" v="844" actId="20577"/>
        <pc:sldMkLst>
          <pc:docMk/>
          <pc:sldMk cId="3465686109" sldId="459"/>
        </pc:sldMkLst>
        <pc:spChg chg="mod">
          <ac:chgData name="Manish Marwah" userId="86ec9ac3-e2d8-41c0-baa9-0ba7b6398f77" providerId="ADAL" clId="{56E44A18-7885-4F8F-B702-0E92E26F42C8}" dt="2022-08-14T07:11:47.201" v="844" actId="20577"/>
          <ac:spMkLst>
            <pc:docMk/>
            <pc:sldMk cId="3465686109" sldId="459"/>
            <ac:spMk id="3" creationId="{9066791C-C844-ADC0-F86C-A59EAA65117D}"/>
          </ac:spMkLst>
        </pc:spChg>
      </pc:sldChg>
      <pc:sldChg chg="add">
        <pc:chgData name="Manish Marwah" userId="86ec9ac3-e2d8-41c0-baa9-0ba7b6398f77" providerId="ADAL" clId="{56E44A18-7885-4F8F-B702-0E92E26F42C8}" dt="2022-08-14T06:31:28.646" v="0"/>
        <pc:sldMkLst>
          <pc:docMk/>
          <pc:sldMk cId="1908126728" sldId="467"/>
        </pc:sldMkLst>
      </pc:sldChg>
      <pc:sldChg chg="add ord">
        <pc:chgData name="Manish Marwah" userId="86ec9ac3-e2d8-41c0-baa9-0ba7b6398f77" providerId="ADAL" clId="{56E44A18-7885-4F8F-B702-0E92E26F42C8}" dt="2022-08-14T06:42:52.686" v="100"/>
        <pc:sldMkLst>
          <pc:docMk/>
          <pc:sldMk cId="3946593953" sldId="468"/>
        </pc:sldMkLst>
      </pc:sldChg>
      <pc:sldChg chg="add">
        <pc:chgData name="Manish Marwah" userId="86ec9ac3-e2d8-41c0-baa9-0ba7b6398f77" providerId="ADAL" clId="{56E44A18-7885-4F8F-B702-0E92E26F42C8}" dt="2022-08-14T06:31:28.646" v="0"/>
        <pc:sldMkLst>
          <pc:docMk/>
          <pc:sldMk cId="2833845989" sldId="469"/>
        </pc:sldMkLst>
      </pc:sldChg>
      <pc:sldChg chg="addSp modSp add mod modAnim">
        <pc:chgData name="Manish Marwah" userId="86ec9ac3-e2d8-41c0-baa9-0ba7b6398f77" providerId="ADAL" clId="{56E44A18-7885-4F8F-B702-0E92E26F42C8}" dt="2022-08-14T06:56:19.308" v="546"/>
        <pc:sldMkLst>
          <pc:docMk/>
          <pc:sldMk cId="398918998" sldId="470"/>
        </pc:sldMkLst>
        <pc:spChg chg="mod">
          <ac:chgData name="Manish Marwah" userId="86ec9ac3-e2d8-41c0-baa9-0ba7b6398f77" providerId="ADAL" clId="{56E44A18-7885-4F8F-B702-0E92E26F42C8}" dt="2022-08-14T06:55:52.321" v="543" actId="1076"/>
          <ac:spMkLst>
            <pc:docMk/>
            <pc:sldMk cId="398918998" sldId="470"/>
            <ac:spMk id="2" creationId="{FFA1D778-1B26-B0C5-08A1-77B4179F6C91}"/>
          </ac:spMkLst>
        </pc:spChg>
        <pc:spChg chg="mod">
          <ac:chgData name="Manish Marwah" userId="86ec9ac3-e2d8-41c0-baa9-0ba7b6398f77" providerId="ADAL" clId="{56E44A18-7885-4F8F-B702-0E92E26F42C8}" dt="2022-08-14T06:55:41.866" v="542" actId="20577"/>
          <ac:spMkLst>
            <pc:docMk/>
            <pc:sldMk cId="398918998" sldId="470"/>
            <ac:spMk id="3" creationId="{25DCFCC2-51EE-ECB1-E0F3-A09354301609}"/>
          </ac:spMkLst>
        </pc:spChg>
        <pc:spChg chg="add mod">
          <ac:chgData name="Manish Marwah" userId="86ec9ac3-e2d8-41c0-baa9-0ba7b6398f77" providerId="ADAL" clId="{56E44A18-7885-4F8F-B702-0E92E26F42C8}" dt="2022-08-14T06:55:28.976" v="533" actId="20577"/>
          <ac:spMkLst>
            <pc:docMk/>
            <pc:sldMk cId="398918998" sldId="470"/>
            <ac:spMk id="5" creationId="{83191401-A2AA-FD11-1AC7-588684106E22}"/>
          </ac:spMkLst>
        </pc:spChg>
      </pc:sldChg>
      <pc:sldChg chg="add">
        <pc:chgData name="Manish Marwah" userId="86ec9ac3-e2d8-41c0-baa9-0ba7b6398f77" providerId="ADAL" clId="{56E44A18-7885-4F8F-B702-0E92E26F42C8}" dt="2022-08-14T06:31:28.646" v="0"/>
        <pc:sldMkLst>
          <pc:docMk/>
          <pc:sldMk cId="2131949522" sldId="471"/>
        </pc:sldMkLst>
      </pc:sldChg>
      <pc:sldChg chg="add">
        <pc:chgData name="Manish Marwah" userId="86ec9ac3-e2d8-41c0-baa9-0ba7b6398f77" providerId="ADAL" clId="{56E44A18-7885-4F8F-B702-0E92E26F42C8}" dt="2022-08-14T06:31:28.646" v="0"/>
        <pc:sldMkLst>
          <pc:docMk/>
          <pc:sldMk cId="2958835087" sldId="472"/>
        </pc:sldMkLst>
      </pc:sldChg>
      <pc:sldChg chg="add">
        <pc:chgData name="Manish Marwah" userId="86ec9ac3-e2d8-41c0-baa9-0ba7b6398f77" providerId="ADAL" clId="{56E44A18-7885-4F8F-B702-0E92E26F42C8}" dt="2022-08-14T06:31:28.646" v="0"/>
        <pc:sldMkLst>
          <pc:docMk/>
          <pc:sldMk cId="1016820225" sldId="473"/>
        </pc:sldMkLst>
      </pc:sldChg>
      <pc:sldChg chg="add">
        <pc:chgData name="Manish Marwah" userId="86ec9ac3-e2d8-41c0-baa9-0ba7b6398f77" providerId="ADAL" clId="{56E44A18-7885-4F8F-B702-0E92E26F42C8}" dt="2022-08-14T06:31:28.646" v="0"/>
        <pc:sldMkLst>
          <pc:docMk/>
          <pc:sldMk cId="1242563754" sldId="474"/>
        </pc:sldMkLst>
      </pc:sldChg>
      <pc:sldChg chg="modSp add mod">
        <pc:chgData name="Manish Marwah" userId="86ec9ac3-e2d8-41c0-baa9-0ba7b6398f77" providerId="ADAL" clId="{56E44A18-7885-4F8F-B702-0E92E26F42C8}" dt="2022-08-14T07:01:50.652" v="566" actId="2710"/>
        <pc:sldMkLst>
          <pc:docMk/>
          <pc:sldMk cId="2690043270" sldId="475"/>
        </pc:sldMkLst>
        <pc:spChg chg="mod">
          <ac:chgData name="Manish Marwah" userId="86ec9ac3-e2d8-41c0-baa9-0ba7b6398f77" providerId="ADAL" clId="{56E44A18-7885-4F8F-B702-0E92E26F42C8}" dt="2022-08-14T07:01:50.652" v="566" actId="2710"/>
          <ac:spMkLst>
            <pc:docMk/>
            <pc:sldMk cId="2690043270" sldId="475"/>
            <ac:spMk id="3" creationId="{12226075-935D-9F37-5C92-5BDF79C8E980}"/>
          </ac:spMkLst>
        </pc:spChg>
      </pc:sldChg>
      <pc:sldChg chg="add">
        <pc:chgData name="Manish Marwah" userId="86ec9ac3-e2d8-41c0-baa9-0ba7b6398f77" providerId="ADAL" clId="{56E44A18-7885-4F8F-B702-0E92E26F42C8}" dt="2022-08-14T06:31:28.646" v="0"/>
        <pc:sldMkLst>
          <pc:docMk/>
          <pc:sldMk cId="90300546" sldId="476"/>
        </pc:sldMkLst>
      </pc:sldChg>
      <pc:sldChg chg="modSp add mod">
        <pc:chgData name="Manish Marwah" userId="86ec9ac3-e2d8-41c0-baa9-0ba7b6398f77" providerId="ADAL" clId="{56E44A18-7885-4F8F-B702-0E92E26F42C8}" dt="2022-08-14T06:39:33.152" v="89" actId="20577"/>
        <pc:sldMkLst>
          <pc:docMk/>
          <pc:sldMk cId="3942758672" sldId="478"/>
        </pc:sldMkLst>
        <pc:spChg chg="mod">
          <ac:chgData name="Manish Marwah" userId="86ec9ac3-e2d8-41c0-baa9-0ba7b6398f77" providerId="ADAL" clId="{56E44A18-7885-4F8F-B702-0E92E26F42C8}" dt="2022-08-14T06:39:33.152" v="89" actId="20577"/>
          <ac:spMkLst>
            <pc:docMk/>
            <pc:sldMk cId="3942758672" sldId="478"/>
            <ac:spMk id="6" creationId="{7152DFC6-9CAA-32EF-7ABB-296DFBA0C6BD}"/>
          </ac:spMkLst>
        </pc:spChg>
      </pc:sldChg>
      <pc:sldChg chg="add">
        <pc:chgData name="Manish Marwah" userId="86ec9ac3-e2d8-41c0-baa9-0ba7b6398f77" providerId="ADAL" clId="{56E44A18-7885-4F8F-B702-0E92E26F42C8}" dt="2022-08-14T06:31:28.646" v="0"/>
        <pc:sldMkLst>
          <pc:docMk/>
          <pc:sldMk cId="1187105548" sldId="479"/>
        </pc:sldMkLst>
      </pc:sldChg>
      <pc:sldChg chg="modSp add mod">
        <pc:chgData name="Manish Marwah" userId="86ec9ac3-e2d8-41c0-baa9-0ba7b6398f77" providerId="ADAL" clId="{56E44A18-7885-4F8F-B702-0E92E26F42C8}" dt="2022-08-14T06:40:22.101" v="96" actId="20577"/>
        <pc:sldMkLst>
          <pc:docMk/>
          <pc:sldMk cId="1212081791" sldId="480"/>
        </pc:sldMkLst>
        <pc:spChg chg="mod">
          <ac:chgData name="Manish Marwah" userId="86ec9ac3-e2d8-41c0-baa9-0ba7b6398f77" providerId="ADAL" clId="{56E44A18-7885-4F8F-B702-0E92E26F42C8}" dt="2022-08-14T06:40:22.101" v="96" actId="20577"/>
          <ac:spMkLst>
            <pc:docMk/>
            <pc:sldMk cId="1212081791" sldId="480"/>
            <ac:spMk id="2" creationId="{97CF09DC-B04A-A689-B032-9B5677FBDB2E}"/>
          </ac:spMkLst>
        </pc:spChg>
      </pc:sldChg>
      <pc:sldChg chg="modSp add mod">
        <pc:chgData name="Manish Marwah" userId="86ec9ac3-e2d8-41c0-baa9-0ba7b6398f77" providerId="ADAL" clId="{56E44A18-7885-4F8F-B702-0E92E26F42C8}" dt="2022-08-14T07:08:47.084" v="837" actId="20577"/>
        <pc:sldMkLst>
          <pc:docMk/>
          <pc:sldMk cId="877399740" sldId="481"/>
        </pc:sldMkLst>
        <pc:spChg chg="mod">
          <ac:chgData name="Manish Marwah" userId="86ec9ac3-e2d8-41c0-baa9-0ba7b6398f77" providerId="ADAL" clId="{56E44A18-7885-4F8F-B702-0E92E26F42C8}" dt="2022-08-14T07:08:47.084" v="837" actId="20577"/>
          <ac:spMkLst>
            <pc:docMk/>
            <pc:sldMk cId="877399740" sldId="481"/>
            <ac:spMk id="3" creationId="{B93C6213-E13D-CDE0-711D-C3F7AA994F60}"/>
          </ac:spMkLst>
        </pc:spChg>
      </pc:sldChg>
      <pc:sldChg chg="add del">
        <pc:chgData name="Manish Marwah" userId="86ec9ac3-e2d8-41c0-baa9-0ba7b6398f77" providerId="ADAL" clId="{56E44A18-7885-4F8F-B702-0E92E26F42C8}" dt="2022-08-14T06:41:25.868" v="98" actId="47"/>
        <pc:sldMkLst>
          <pc:docMk/>
          <pc:sldMk cId="153180001" sldId="482"/>
        </pc:sldMkLst>
      </pc:sldChg>
      <pc:sldChg chg="addSp modSp mod">
        <pc:chgData name="Manish Marwah" userId="86ec9ac3-e2d8-41c0-baa9-0ba7b6398f77" providerId="ADAL" clId="{56E44A18-7885-4F8F-B702-0E92E26F42C8}" dt="2022-08-14T07:14:16.890" v="874" actId="1035"/>
        <pc:sldMkLst>
          <pc:docMk/>
          <pc:sldMk cId="1670245238" sldId="572"/>
        </pc:sldMkLst>
        <pc:spChg chg="add mod">
          <ac:chgData name="Manish Marwah" userId="86ec9ac3-e2d8-41c0-baa9-0ba7b6398f77" providerId="ADAL" clId="{56E44A18-7885-4F8F-B702-0E92E26F42C8}" dt="2022-08-14T07:13:33.940" v="858" actId="255"/>
          <ac:spMkLst>
            <pc:docMk/>
            <pc:sldMk cId="1670245238" sldId="572"/>
            <ac:spMk id="12" creationId="{71648B30-04FA-7B00-B4F1-978C04F376B8}"/>
          </ac:spMkLst>
        </pc:spChg>
        <pc:spChg chg="add mod">
          <ac:chgData name="Manish Marwah" userId="86ec9ac3-e2d8-41c0-baa9-0ba7b6398f77" providerId="ADAL" clId="{56E44A18-7885-4F8F-B702-0E92E26F42C8}" dt="2022-08-14T07:14:16.890" v="874" actId="1035"/>
          <ac:spMkLst>
            <pc:docMk/>
            <pc:sldMk cId="1670245238" sldId="572"/>
            <ac:spMk id="13" creationId="{400A117B-C31C-54CA-8C34-F3D7C47D647A}"/>
          </ac:spMkLst>
        </pc:spChg>
      </pc:sldChg>
      <pc:sldChg chg="modSp mod">
        <pc:chgData name="Manish Marwah" userId="86ec9ac3-e2d8-41c0-baa9-0ba7b6398f77" providerId="ADAL" clId="{56E44A18-7885-4F8F-B702-0E92E26F42C8}" dt="2022-08-14T07:20:17.782" v="902" actId="20577"/>
        <pc:sldMkLst>
          <pc:docMk/>
          <pc:sldMk cId="2253316377" sldId="573"/>
        </pc:sldMkLst>
        <pc:spChg chg="mod">
          <ac:chgData name="Manish Marwah" userId="86ec9ac3-e2d8-41c0-baa9-0ba7b6398f77" providerId="ADAL" clId="{56E44A18-7885-4F8F-B702-0E92E26F42C8}" dt="2022-08-14T07:20:17.782" v="902" actId="20577"/>
          <ac:spMkLst>
            <pc:docMk/>
            <pc:sldMk cId="2253316377" sldId="573"/>
            <ac:spMk id="3" creationId="{0F6B3252-A0BD-D23D-2A52-4C5729901D08}"/>
          </ac:spMkLst>
        </pc:spChg>
      </pc:sldChg>
      <pc:sldChg chg="modSp mod">
        <pc:chgData name="Manish Marwah" userId="86ec9ac3-e2d8-41c0-baa9-0ba7b6398f77" providerId="ADAL" clId="{56E44A18-7885-4F8F-B702-0E92E26F42C8}" dt="2022-08-14T07:28:02.624" v="1164" actId="20577"/>
        <pc:sldMkLst>
          <pc:docMk/>
          <pc:sldMk cId="93034649" sldId="587"/>
        </pc:sldMkLst>
        <pc:spChg chg="mod">
          <ac:chgData name="Manish Marwah" userId="86ec9ac3-e2d8-41c0-baa9-0ba7b6398f77" providerId="ADAL" clId="{56E44A18-7885-4F8F-B702-0E92E26F42C8}" dt="2022-08-14T07:23:44.066" v="903" actId="255"/>
          <ac:spMkLst>
            <pc:docMk/>
            <pc:sldMk cId="93034649" sldId="587"/>
            <ac:spMk id="4" creationId="{989AFD64-4E5D-66E8-786B-AC1C8AA2D116}"/>
          </ac:spMkLst>
        </pc:spChg>
        <pc:spChg chg="mod">
          <ac:chgData name="Manish Marwah" userId="86ec9ac3-e2d8-41c0-baa9-0ba7b6398f77" providerId="ADAL" clId="{56E44A18-7885-4F8F-B702-0E92E26F42C8}" dt="2022-08-14T07:28:02.624" v="1164" actId="20577"/>
          <ac:spMkLst>
            <pc:docMk/>
            <pc:sldMk cId="93034649" sldId="587"/>
            <ac:spMk id="5" creationId="{26D05098-4806-2005-5473-12FE05153BA7}"/>
          </ac:spMkLst>
        </pc:spChg>
      </pc:sldChg>
      <pc:sldChg chg="add mod modShow">
        <pc:chgData name="Manish Marwah" userId="86ec9ac3-e2d8-41c0-baa9-0ba7b6398f77" providerId="ADAL" clId="{56E44A18-7885-4F8F-B702-0E92E26F42C8}" dt="2022-08-14T06:41:20.165" v="97" actId="729"/>
        <pc:sldMkLst>
          <pc:docMk/>
          <pc:sldMk cId="2560863643" sldId="606"/>
        </pc:sldMkLst>
      </pc:sldChg>
      <pc:sldChg chg="add">
        <pc:chgData name="Manish Marwah" userId="86ec9ac3-e2d8-41c0-baa9-0ba7b6398f77" providerId="ADAL" clId="{56E44A18-7885-4F8F-B702-0E92E26F42C8}" dt="2022-08-14T06:31:28.646" v="0"/>
        <pc:sldMkLst>
          <pc:docMk/>
          <pc:sldMk cId="2462808050" sldId="607"/>
        </pc:sldMkLst>
      </pc:sldChg>
      <pc:sldChg chg="add">
        <pc:chgData name="Manish Marwah" userId="86ec9ac3-e2d8-41c0-baa9-0ba7b6398f77" providerId="ADAL" clId="{56E44A18-7885-4F8F-B702-0E92E26F42C8}" dt="2022-08-14T06:31:28.646" v="0"/>
        <pc:sldMkLst>
          <pc:docMk/>
          <pc:sldMk cId="2772710685" sldId="608"/>
        </pc:sldMkLst>
      </pc:sldChg>
      <pc:sldChg chg="add">
        <pc:chgData name="Manish Marwah" userId="86ec9ac3-e2d8-41c0-baa9-0ba7b6398f77" providerId="ADAL" clId="{56E44A18-7885-4F8F-B702-0E92E26F42C8}" dt="2022-08-14T06:31:28.646" v="0"/>
        <pc:sldMkLst>
          <pc:docMk/>
          <pc:sldMk cId="3815754895" sldId="609"/>
        </pc:sldMkLst>
      </pc:sldChg>
      <pc:sldChg chg="add">
        <pc:chgData name="Manish Marwah" userId="86ec9ac3-e2d8-41c0-baa9-0ba7b6398f77" providerId="ADAL" clId="{56E44A18-7885-4F8F-B702-0E92E26F42C8}" dt="2022-08-14T06:31:28.646" v="0"/>
        <pc:sldMkLst>
          <pc:docMk/>
          <pc:sldMk cId="2259246587" sldId="610"/>
        </pc:sldMkLst>
      </pc:sldChg>
      <pc:sldChg chg="add">
        <pc:chgData name="Manish Marwah" userId="86ec9ac3-e2d8-41c0-baa9-0ba7b6398f77" providerId="ADAL" clId="{56E44A18-7885-4F8F-B702-0E92E26F42C8}" dt="2022-08-14T06:31:28.646" v="0"/>
        <pc:sldMkLst>
          <pc:docMk/>
          <pc:sldMk cId="2400337708" sldId="611"/>
        </pc:sldMkLst>
      </pc:sldChg>
      <pc:sldChg chg="modSp add mod">
        <pc:chgData name="Manish Marwah" userId="86ec9ac3-e2d8-41c0-baa9-0ba7b6398f77" providerId="ADAL" clId="{56E44A18-7885-4F8F-B702-0E92E26F42C8}" dt="2022-08-14T06:43:17.639" v="117" actId="20577"/>
        <pc:sldMkLst>
          <pc:docMk/>
          <pc:sldMk cId="2887425941" sldId="612"/>
        </pc:sldMkLst>
        <pc:spChg chg="mod">
          <ac:chgData name="Manish Marwah" userId="86ec9ac3-e2d8-41c0-baa9-0ba7b6398f77" providerId="ADAL" clId="{56E44A18-7885-4F8F-B702-0E92E26F42C8}" dt="2022-08-14T06:43:17.639" v="117" actId="20577"/>
          <ac:spMkLst>
            <pc:docMk/>
            <pc:sldMk cId="2887425941" sldId="612"/>
            <ac:spMk id="2" creationId="{10B6AD85-1BD3-9877-AAAF-C72C49174B61}"/>
          </ac:spMkLst>
        </pc:spChg>
      </pc:sldChg>
      <pc:sldChg chg="add">
        <pc:chgData name="Manish Marwah" userId="86ec9ac3-e2d8-41c0-baa9-0ba7b6398f77" providerId="ADAL" clId="{56E44A18-7885-4F8F-B702-0E92E26F42C8}" dt="2022-08-14T06:31:28.646" v="0"/>
        <pc:sldMkLst>
          <pc:docMk/>
          <pc:sldMk cId="2705172014" sldId="613"/>
        </pc:sldMkLst>
      </pc:sldChg>
      <pc:sldChg chg="add">
        <pc:chgData name="Manish Marwah" userId="86ec9ac3-e2d8-41c0-baa9-0ba7b6398f77" providerId="ADAL" clId="{56E44A18-7885-4F8F-B702-0E92E26F42C8}" dt="2022-08-14T06:31:28.646" v="0"/>
        <pc:sldMkLst>
          <pc:docMk/>
          <pc:sldMk cId="4017925378" sldId="614"/>
        </pc:sldMkLst>
      </pc:sldChg>
      <pc:sldChg chg="add">
        <pc:chgData name="Manish Marwah" userId="86ec9ac3-e2d8-41c0-baa9-0ba7b6398f77" providerId="ADAL" clId="{56E44A18-7885-4F8F-B702-0E92E26F42C8}" dt="2022-08-14T06:31:28.646" v="0"/>
        <pc:sldMkLst>
          <pc:docMk/>
          <pc:sldMk cId="2504746438" sldId="615"/>
        </pc:sldMkLst>
      </pc:sldChg>
      <pc:sldChg chg="add">
        <pc:chgData name="Manish Marwah" userId="86ec9ac3-e2d8-41c0-baa9-0ba7b6398f77" providerId="ADAL" clId="{56E44A18-7885-4F8F-B702-0E92E26F42C8}" dt="2022-08-14T06:31:28.646" v="0"/>
        <pc:sldMkLst>
          <pc:docMk/>
          <pc:sldMk cId="3187738340" sldId="616"/>
        </pc:sldMkLst>
      </pc:sldChg>
      <pc:sldChg chg="modSp add mod">
        <pc:chgData name="Manish Marwah" userId="86ec9ac3-e2d8-41c0-baa9-0ba7b6398f77" providerId="ADAL" clId="{56E44A18-7885-4F8F-B702-0E92E26F42C8}" dt="2022-08-14T06:44:08.311" v="119" actId="5793"/>
        <pc:sldMkLst>
          <pc:docMk/>
          <pc:sldMk cId="1668919976" sldId="617"/>
        </pc:sldMkLst>
        <pc:spChg chg="mod">
          <ac:chgData name="Manish Marwah" userId="86ec9ac3-e2d8-41c0-baa9-0ba7b6398f77" providerId="ADAL" clId="{56E44A18-7885-4F8F-B702-0E92E26F42C8}" dt="2022-08-14T06:44:08.311" v="119" actId="5793"/>
          <ac:spMkLst>
            <pc:docMk/>
            <pc:sldMk cId="1668919976" sldId="617"/>
            <ac:spMk id="3" creationId="{3B20D53B-168A-53D0-64D8-52B7854D87B4}"/>
          </ac:spMkLst>
        </pc:spChg>
      </pc:sldChg>
      <pc:sldChg chg="add">
        <pc:chgData name="Manish Marwah" userId="86ec9ac3-e2d8-41c0-baa9-0ba7b6398f77" providerId="ADAL" clId="{56E44A18-7885-4F8F-B702-0E92E26F42C8}" dt="2022-08-14T06:31:28.646" v="0"/>
        <pc:sldMkLst>
          <pc:docMk/>
          <pc:sldMk cId="4055283210" sldId="618"/>
        </pc:sldMkLst>
      </pc:sldChg>
      <pc:sldChg chg="add">
        <pc:chgData name="Manish Marwah" userId="86ec9ac3-e2d8-41c0-baa9-0ba7b6398f77" providerId="ADAL" clId="{56E44A18-7885-4F8F-B702-0E92E26F42C8}" dt="2022-08-14T06:31:28.646" v="0"/>
        <pc:sldMkLst>
          <pc:docMk/>
          <pc:sldMk cId="2038004376" sldId="619"/>
        </pc:sldMkLst>
      </pc:sldChg>
      <pc:sldChg chg="modSp add mod">
        <pc:chgData name="Manish Marwah" userId="86ec9ac3-e2d8-41c0-baa9-0ba7b6398f77" providerId="ADAL" clId="{56E44A18-7885-4F8F-B702-0E92E26F42C8}" dt="2022-08-14T07:07:20.216" v="757" actId="2710"/>
        <pc:sldMkLst>
          <pc:docMk/>
          <pc:sldMk cId="2663709204" sldId="620"/>
        </pc:sldMkLst>
        <pc:spChg chg="mod">
          <ac:chgData name="Manish Marwah" userId="86ec9ac3-e2d8-41c0-baa9-0ba7b6398f77" providerId="ADAL" clId="{56E44A18-7885-4F8F-B702-0E92E26F42C8}" dt="2022-08-14T07:06:57.631" v="753" actId="20577"/>
          <ac:spMkLst>
            <pc:docMk/>
            <pc:sldMk cId="2663709204" sldId="620"/>
            <ac:spMk id="2" creationId="{7F388A50-E553-3AB9-753F-2E2799391E4F}"/>
          </ac:spMkLst>
        </pc:spChg>
        <pc:spChg chg="mod">
          <ac:chgData name="Manish Marwah" userId="86ec9ac3-e2d8-41c0-baa9-0ba7b6398f77" providerId="ADAL" clId="{56E44A18-7885-4F8F-B702-0E92E26F42C8}" dt="2022-08-14T07:07:20.216" v="757" actId="2710"/>
          <ac:spMkLst>
            <pc:docMk/>
            <pc:sldMk cId="2663709204" sldId="620"/>
            <ac:spMk id="3" creationId="{F39217C0-2239-1981-AE65-92AA0E7CC18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7E4D8EA-3E4A-4DC8-B27D-E7B0FB17788B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CF9E2CE-9A18-4DB3-B44E-B8DEC5A8D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88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A6A38-8BEC-420E-A360-9360891BD8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29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designs. </a:t>
            </a:r>
          </a:p>
          <a:p>
            <a:r>
              <a:rPr lang="en-US" dirty="0"/>
              <a:t>Both work well. All the three classifiers have very high precision / recall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9E2CE-9A18-4DB3-B44E-B8DEC5A8D33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33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Generative models are quite old but recently they have become really good</a:t>
            </a:r>
          </a:p>
          <a:p>
            <a:endParaRPr lang="en-US" dirty="0"/>
          </a:p>
          <a:p>
            <a:r>
              <a:rPr lang="en-US" dirty="0"/>
              <a:t>Most of the good results are for images and language</a:t>
            </a:r>
          </a:p>
          <a:p>
            <a:endParaRPr lang="en-US" dirty="0"/>
          </a:p>
          <a:p>
            <a:r>
              <a:rPr lang="en-US" dirty="0"/>
              <a:t>The most important challenge for building models with network traffic data is availability of data and the related privacy concerns.</a:t>
            </a:r>
          </a:p>
          <a:p>
            <a:endParaRPr lang="en-US" dirty="0"/>
          </a:p>
          <a:p>
            <a:r>
              <a:rPr lang="en-US" dirty="0"/>
              <a:t>One approach to addressing this problem is synthetically generated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9E2CE-9A18-4DB3-B44E-B8DEC5A8D33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02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tabular data but more complex due to temporal dependence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9E2CE-9A18-4DB3-B44E-B8DEC5A8D33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66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of the work on traffic data generation uses GANs</a:t>
            </a:r>
          </a:p>
          <a:p>
            <a:endParaRPr lang="en-US" dirty="0"/>
          </a:p>
          <a:p>
            <a:r>
              <a:rPr lang="en-US" dirty="0"/>
              <a:t>So a quick recap of GANs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9E2CE-9A18-4DB3-B44E-B8DEC5A8D33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5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9E2CE-9A18-4DB3-B44E-B8DEC5A8D33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27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cover these with an eye towards application to network traffic data</a:t>
            </a:r>
          </a:p>
          <a:p>
            <a:r>
              <a:rPr lang="en-US" dirty="0"/>
              <a:t>We will not delve deep into the methods, presenting them only at a high level</a:t>
            </a:r>
          </a:p>
          <a:p>
            <a:endParaRPr lang="en-US" dirty="0"/>
          </a:p>
          <a:p>
            <a:r>
              <a:rPr lang="en-US" dirty="0"/>
              <a:t>Break between each part.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A6A38-8BEC-420E-A360-9360891BD8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network traffic data?</a:t>
            </a:r>
          </a:p>
          <a:p>
            <a:r>
              <a:rPr lang="en-US" dirty="0"/>
              <a:t>Where is it collected?</a:t>
            </a:r>
          </a:p>
          <a:p>
            <a:r>
              <a:rPr lang="en-US" dirty="0"/>
              <a:t>Formats – raw, processed, sampled</a:t>
            </a:r>
          </a:p>
          <a:p>
            <a:pPr lvl="1"/>
            <a:r>
              <a:rPr lang="en-US" dirty="0"/>
              <a:t>PCAP</a:t>
            </a:r>
          </a:p>
          <a:p>
            <a:pPr lvl="1"/>
            <a:r>
              <a:rPr lang="en-US" dirty="0" err="1"/>
              <a:t>Netwflow</a:t>
            </a:r>
            <a:r>
              <a:rPr lang="en-US" dirty="0"/>
              <a:t> / </a:t>
            </a:r>
            <a:r>
              <a:rPr lang="en-US" dirty="0" err="1"/>
              <a:t>sflow</a:t>
            </a:r>
            <a:endParaRPr lang="en-US" dirty="0"/>
          </a:p>
          <a:p>
            <a:pPr lvl="1"/>
            <a:r>
              <a:rPr lang="en-US" dirty="0"/>
              <a:t>AWS VPC Flow </a:t>
            </a:r>
          </a:p>
          <a:p>
            <a:r>
              <a:rPr lang="en-US" dirty="0"/>
              <a:t>How is it collected?</a:t>
            </a:r>
          </a:p>
          <a:p>
            <a:r>
              <a:rPr lang="en-US" dirty="0"/>
              <a:t>Headers vs deep inspection</a:t>
            </a:r>
          </a:p>
          <a:p>
            <a:r>
              <a:rPr lang="en-US" dirty="0"/>
              <a:t>TLS</a:t>
            </a:r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Network management</a:t>
            </a:r>
          </a:p>
          <a:p>
            <a:r>
              <a:rPr lang="en-US" dirty="0"/>
              <a:t>Challenges from DS perspective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A6A38-8BEC-420E-A360-9360891BD8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302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5A6A38-8BEC-420E-A360-9360891BD89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68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extreme approaches</a:t>
            </a:r>
          </a:p>
          <a:p>
            <a:r>
              <a:rPr lang="en-US" dirty="0"/>
              <a:t>1 clean slate, or tabula rasa, no domain knowledge is assumed a priori, everything learned from data</a:t>
            </a:r>
          </a:p>
          <a:p>
            <a:r>
              <a:rPr lang="en-US" dirty="0"/>
              <a:t>2. Only using rules based on domain knowledge from experts</a:t>
            </a:r>
          </a:p>
          <a:p>
            <a:endParaRPr lang="en-US" dirty="0"/>
          </a:p>
          <a:p>
            <a:r>
              <a:rPr lang="en-US" dirty="0"/>
              <a:t>Researchers agree that these extremes lead to poor results, but it hard to determine where the sweet spot 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9E2CE-9A18-4DB3-B44E-B8DEC5A8D33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48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how to model IP </a:t>
            </a:r>
            <a:r>
              <a:rPr lang="en-US" dirty="0" err="1"/>
              <a:t>adddresses</a:t>
            </a:r>
            <a:endParaRPr lang="en-US" dirty="0"/>
          </a:p>
          <a:p>
            <a:r>
              <a:rPr lang="en-US" dirty="0"/>
              <a:t>       - ignore it</a:t>
            </a:r>
          </a:p>
          <a:p>
            <a:r>
              <a:rPr lang="en-US" dirty="0"/>
              <a:t>	       - in many cases IP address are not </a:t>
            </a:r>
            <a:r>
              <a:rPr lang="en-US" dirty="0" err="1"/>
              <a:t>avilable</a:t>
            </a:r>
            <a:r>
              <a:rPr lang="en-US" dirty="0"/>
              <a:t>, or blocked out</a:t>
            </a:r>
          </a:p>
          <a:p>
            <a:r>
              <a:rPr lang="en-US" dirty="0"/>
              <a:t>	       - in most case IP address are </a:t>
            </a:r>
            <a:r>
              <a:rPr lang="en-US" dirty="0" err="1"/>
              <a:t>anonymizsed</a:t>
            </a:r>
            <a:r>
              <a:rPr lang="en-US" dirty="0"/>
              <a:t>; they are still very useful</a:t>
            </a:r>
          </a:p>
          <a:p>
            <a:r>
              <a:rPr lang="en-US" dirty="0"/>
              <a:t>	         although </a:t>
            </a:r>
            <a:r>
              <a:rPr lang="en-US" dirty="0" err="1"/>
              <a:t>anonimyzing</a:t>
            </a:r>
            <a:r>
              <a:rPr lang="en-US" dirty="0"/>
              <a:t> IP addresses removes the ability to search them in</a:t>
            </a:r>
          </a:p>
          <a:p>
            <a:r>
              <a:rPr lang="en-US" dirty="0"/>
              <a:t>		 black/white lists</a:t>
            </a:r>
          </a:p>
          <a:p>
            <a:r>
              <a:rPr lang="en-US" dirty="0"/>
              <a:t>	      - use other features: e.g., #packets, #bytes, duration, flags, ports?, TS	 </a:t>
            </a:r>
          </a:p>
          <a:p>
            <a:r>
              <a:rPr lang="en-US" dirty="0"/>
              <a:t>	      - several past research works. Refs [11 - 18] don't use IP addressed for</a:t>
            </a:r>
          </a:p>
          <a:p>
            <a:r>
              <a:rPr lang="en-US" dirty="0"/>
              <a:t>	        features</a:t>
            </a:r>
          </a:p>
          <a:p>
            <a:endParaRPr lang="en-US" dirty="0"/>
          </a:p>
          <a:p>
            <a:r>
              <a:rPr lang="en-US" dirty="0"/>
              <a:t>       - indirect features</a:t>
            </a:r>
          </a:p>
          <a:p>
            <a:r>
              <a:rPr lang="en-US" dirty="0"/>
              <a:t>               - source/destination</a:t>
            </a:r>
          </a:p>
          <a:p>
            <a:r>
              <a:rPr lang="en-US" dirty="0"/>
              <a:t>               - </a:t>
            </a:r>
            <a:r>
              <a:rPr lang="en-US" dirty="0" err="1"/>
              <a:t>categoization</a:t>
            </a:r>
            <a:r>
              <a:rPr lang="en-US" dirty="0"/>
              <a:t> into: internal/external	       </a:t>
            </a:r>
          </a:p>
          <a:p>
            <a:r>
              <a:rPr lang="en-US" dirty="0"/>
              <a:t>               - number of unique IPs</a:t>
            </a:r>
          </a:p>
          <a:p>
            <a:r>
              <a:rPr lang="en-US" dirty="0"/>
              <a:t>	       - </a:t>
            </a:r>
            <a:r>
              <a:rPr lang="en-US" dirty="0" err="1"/>
              <a:t>numbr</a:t>
            </a:r>
            <a:r>
              <a:rPr lang="en-US" dirty="0"/>
              <a:t> of unique </a:t>
            </a:r>
            <a:r>
              <a:rPr lang="en-US" dirty="0" err="1"/>
              <a:t>dest</a:t>
            </a:r>
            <a:r>
              <a:rPr lang="en-US" dirty="0"/>
              <a:t> IPs per </a:t>
            </a:r>
            <a:r>
              <a:rPr lang="en-US" dirty="0" err="1"/>
              <a:t>souce</a:t>
            </a:r>
            <a:r>
              <a:rPr lang="en-US" dirty="0"/>
              <a:t> IP</a:t>
            </a:r>
          </a:p>
          <a:p>
            <a:r>
              <a:rPr lang="en-US" dirty="0"/>
              <a:t>	       -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	- binarize, extract 32 features</a:t>
            </a:r>
          </a:p>
          <a:p>
            <a:endParaRPr lang="en-US" dirty="0"/>
          </a:p>
          <a:p>
            <a:r>
              <a:rPr lang="en-US" dirty="0"/>
              <a:t>        - treat as integer, string</a:t>
            </a:r>
          </a:p>
          <a:p>
            <a:r>
              <a:rPr lang="en-US" dirty="0"/>
              <a:t>	     - l1 </a:t>
            </a:r>
            <a:r>
              <a:rPr lang="en-US" dirty="0" err="1"/>
              <a:t>dist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 - convert to geo locations and use </a:t>
            </a:r>
            <a:r>
              <a:rPr lang="en-US" dirty="0" err="1"/>
              <a:t>long,lat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  - define a hierarchy of IP addresses, compute </a:t>
            </a:r>
            <a:r>
              <a:rPr lang="en-US" dirty="0" err="1"/>
              <a:t>dist</a:t>
            </a:r>
            <a:r>
              <a:rPr lang="en-US" dirty="0"/>
              <a:t> based on this tree [26]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9E2CE-9A18-4DB3-B44E-B8DEC5A8D33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08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9E2CE-9A18-4DB3-B44E-B8DEC5A8D33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76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Step 1: extract unidirectional or bidirectional flows</a:t>
            </a:r>
          </a:p>
          <a:p>
            <a:endParaRPr lang="en-US" dirty="0"/>
          </a:p>
          <a:p>
            <a:r>
              <a:rPr lang="en-US" dirty="0"/>
              <a:t>Step 2:  anonymize IP addresses (if needed) </a:t>
            </a:r>
          </a:p>
          <a:p>
            <a:r>
              <a:rPr lang="en-US" dirty="0"/>
              <a:t>              remove empty files – L7 data</a:t>
            </a:r>
          </a:p>
          <a:p>
            <a:endParaRPr lang="en-US" dirty="0"/>
          </a:p>
          <a:p>
            <a:r>
              <a:rPr lang="en-US" dirty="0"/>
              <a:t>Step 3: truncate (or pad) beyond some number of bytes (784, 28x28)</a:t>
            </a:r>
          </a:p>
          <a:p>
            <a:r>
              <a:rPr lang="en-US" dirty="0"/>
              <a:t>            generate image: each byte is a gray-scale pixel (0 -&gt; black, 256 -&gt; white)</a:t>
            </a:r>
          </a:p>
          <a:p>
            <a:endParaRPr lang="en-US" dirty="0"/>
          </a:p>
          <a:p>
            <a:r>
              <a:rPr lang="en-US" dirty="0"/>
              <a:t>Step 4: save image a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9E2CE-9A18-4DB3-B44E-B8DEC5A8D33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57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Left image: randomly selected image from the 20 classes</a:t>
            </a:r>
          </a:p>
          <a:p>
            <a:r>
              <a:rPr lang="en-US" dirty="0"/>
              <a:t>Right image: 9 randomly selected images from 4 randomly selected classes</a:t>
            </a:r>
          </a:p>
          <a:p>
            <a:endParaRPr lang="en-US" dirty="0"/>
          </a:p>
          <a:p>
            <a:r>
              <a:rPr lang="en-US" dirty="0"/>
              <a:t>The authors concluded from visual inspection that there was sufficient consistently within classes</a:t>
            </a:r>
          </a:p>
          <a:p>
            <a:r>
              <a:rPr lang="en-US" dirty="0"/>
              <a:t>And sufficient discriminability between classes to try to train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F9E2CE-9A18-4DB3-B44E-B8DEC5A8D33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05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8899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7224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819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C2FE-D9A8-4A88-9462-D8A4788C7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6C9FA-1518-408A-A46A-5D74111DE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7699E9-3C4A-4B34-908E-6866772F0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34452-8994-426E-9493-15C598F51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C3EA3F-B2F9-4762-96DF-AEBA771C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FC7B-D7AB-4703-968A-60A7700FF7E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615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6697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>
                <a:solidFill>
                  <a:srgbClr val="000000"/>
                </a:solidFill>
              </a:rPr>
              <a:pPr/>
              <a:t>‹#›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3354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</a:defRPr>
            </a:lvl1pPr>
            <a:lvl2pPr lvl="1" algn="r">
              <a:buNone/>
              <a:defRPr sz="1333">
                <a:solidFill>
                  <a:schemeClr val="lt2"/>
                </a:solidFill>
              </a:defRPr>
            </a:lvl2pPr>
            <a:lvl3pPr lvl="2" algn="r">
              <a:buNone/>
              <a:defRPr sz="1333">
                <a:solidFill>
                  <a:schemeClr val="lt2"/>
                </a:solidFill>
              </a:defRPr>
            </a:lvl3pPr>
            <a:lvl4pPr lvl="3" algn="r">
              <a:buNone/>
              <a:defRPr sz="1333">
                <a:solidFill>
                  <a:schemeClr val="lt2"/>
                </a:solidFill>
              </a:defRPr>
            </a:lvl4pPr>
            <a:lvl5pPr lvl="4" algn="r">
              <a:buNone/>
              <a:defRPr sz="1333">
                <a:solidFill>
                  <a:schemeClr val="lt2"/>
                </a:solidFill>
              </a:defRPr>
            </a:lvl5pPr>
            <a:lvl6pPr lvl="5" algn="r">
              <a:buNone/>
              <a:defRPr sz="1333">
                <a:solidFill>
                  <a:schemeClr val="lt2"/>
                </a:solidFill>
              </a:defRPr>
            </a:lvl6pPr>
            <a:lvl7pPr lvl="6" algn="r">
              <a:buNone/>
              <a:defRPr sz="1333">
                <a:solidFill>
                  <a:schemeClr val="lt2"/>
                </a:solidFill>
              </a:defRPr>
            </a:lvl7pPr>
            <a:lvl8pPr lvl="7" algn="r">
              <a:buNone/>
              <a:defRPr sz="1333">
                <a:solidFill>
                  <a:schemeClr val="lt2"/>
                </a:solidFill>
              </a:defRPr>
            </a:lvl8pPr>
            <a:lvl9pPr lvl="8" algn="r">
              <a:buNone/>
              <a:defRPr sz="1333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165166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shark.org/" TargetMode="External"/><Relationship Id="rId2" Type="http://schemas.openxmlformats.org/officeDocument/2006/relationships/hyperlink" Target="https://www.tcpdump.org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C13C4B-CB2B-4AC9-A08A-42BE19AA8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8685" y="1019330"/>
            <a:ext cx="9274629" cy="2836013"/>
          </a:xfrm>
        </p:spPr>
        <p:txBody>
          <a:bodyPr/>
          <a:lstStyle/>
          <a:p>
            <a:br>
              <a:rPr lang="en-US" sz="6000" dirty="0"/>
            </a:br>
            <a:r>
              <a:rPr lang="en-US" sz="3600" dirty="0"/>
              <a:t>KDD 2022 Tutorial:</a:t>
            </a:r>
            <a:br>
              <a:rPr lang="en-US" sz="6000" dirty="0"/>
            </a:br>
            <a:r>
              <a:rPr lang="en-US" sz="6000" dirty="0"/>
              <a:t>Deep Learning for Network Traffic Data 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0FB0F9-D3F6-440F-8966-A712DC351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00" y="4822323"/>
            <a:ext cx="11360800" cy="1567718"/>
          </a:xfrm>
        </p:spPr>
        <p:txBody>
          <a:bodyPr/>
          <a:lstStyle/>
          <a:p>
            <a:pPr algn="l"/>
            <a:endParaRPr lang="en-US" sz="1800" dirty="0"/>
          </a:p>
          <a:p>
            <a:pPr algn="l"/>
            <a:r>
              <a:rPr lang="en-US" sz="1800" dirty="0"/>
              <a:t>Manish Marwah, Martin Arlitt</a:t>
            </a:r>
          </a:p>
          <a:p>
            <a:pPr algn="l"/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B0C29E-FA52-73F0-96B1-861226625E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/>
          </a:p>
        </p:txBody>
      </p:sp>
      <p:pic>
        <p:nvPicPr>
          <p:cNvPr id="2050" name="Picture 2" descr="PwC and Micro Focus Alliance partnership: PwC">
            <a:extLst>
              <a:ext uri="{FF2B5EF4-FFF2-40B4-BE49-F238E27FC236}">
                <a16:creationId xmlns:a16="http://schemas.microsoft.com/office/drawing/2014/main" id="{620399CB-6F9C-9C5E-6BDB-0437567D6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2" y="5606182"/>
            <a:ext cx="1210889" cy="68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281D3B-D551-5BA0-4CA5-28920EB16BBE}"/>
              </a:ext>
            </a:extLst>
          </p:cNvPr>
          <p:cNvSpPr txBox="1"/>
          <p:nvPr/>
        </p:nvSpPr>
        <p:spPr>
          <a:xfrm>
            <a:off x="3271604" y="3969501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https://github.com/manish-marwah/KDD2022Tutorial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05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C4D55-9C29-6B59-8910-AF92C0DF1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is network traffic data collected?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F2394-0899-B0F5-32EE-9AFB4AF97B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/>
              <a:t>Either </a:t>
            </a:r>
            <a:r>
              <a:rPr lang="en-US" altLang="en-US" sz="2400" u="sng" dirty="0"/>
              <a:t>hardware </a:t>
            </a:r>
            <a:r>
              <a:rPr lang="en-US" altLang="en-US" sz="2400" dirty="0"/>
              <a:t>or </a:t>
            </a:r>
            <a:r>
              <a:rPr lang="en-US" altLang="en-US" sz="2400" u="sng" dirty="0"/>
              <a:t>software</a:t>
            </a:r>
            <a:r>
              <a:rPr lang="en-US" altLang="en-US" sz="2400" dirty="0"/>
              <a:t> measurement tools</a:t>
            </a:r>
          </a:p>
          <a:p>
            <a:endParaRPr lang="en-US" altLang="en-US" dirty="0"/>
          </a:p>
          <a:p>
            <a:r>
              <a:rPr lang="en-US" altLang="en-US" sz="2400" dirty="0"/>
              <a:t>Hardware: specialized equipment</a:t>
            </a:r>
          </a:p>
          <a:p>
            <a:pPr lvl="1"/>
            <a:r>
              <a:rPr lang="en-US" altLang="en-US" sz="2000" dirty="0"/>
              <a:t>Examples: HP 4972 LAN Analyzer, </a:t>
            </a:r>
            <a:r>
              <a:rPr lang="en-US" altLang="en-US" sz="2000" dirty="0" err="1"/>
              <a:t>DataGeneral</a:t>
            </a:r>
            <a:r>
              <a:rPr lang="en-US" altLang="en-US" sz="2000" dirty="0"/>
              <a:t> Network Sniffer, </a:t>
            </a:r>
            <a:r>
              <a:rPr lang="en-US" altLang="en-US" sz="2000" dirty="0" err="1"/>
              <a:t>NavTel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InterWatch</a:t>
            </a:r>
            <a:r>
              <a:rPr lang="en-US" altLang="en-US" sz="2000" dirty="0"/>
              <a:t> 95000, </a:t>
            </a:r>
            <a:r>
              <a:rPr lang="en-US" altLang="en-US" sz="2000" dirty="0" err="1"/>
              <a:t>Endace</a:t>
            </a:r>
            <a:r>
              <a:rPr lang="en-US" altLang="en-US" sz="2000" dirty="0"/>
              <a:t> DAG, others...</a:t>
            </a:r>
          </a:p>
          <a:p>
            <a:pPr lvl="1"/>
            <a:r>
              <a:rPr lang="en-US" altLang="en-US" sz="2000" dirty="0"/>
              <a:t>These are faster, but more expensive ($$$)</a:t>
            </a:r>
          </a:p>
          <a:p>
            <a:endParaRPr lang="en-US" altLang="en-US" dirty="0"/>
          </a:p>
          <a:p>
            <a:r>
              <a:rPr lang="en-US" altLang="en-US" sz="2400" dirty="0"/>
              <a:t>Software: special software tools</a:t>
            </a:r>
          </a:p>
          <a:p>
            <a:pPr lvl="1"/>
            <a:r>
              <a:rPr lang="en-US" altLang="en-US" sz="2000" dirty="0"/>
              <a:t>Examples: </a:t>
            </a:r>
            <a:r>
              <a:rPr lang="en-US" altLang="en-US" sz="2000" dirty="0" err="1"/>
              <a:t>tcpdump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wireshark</a:t>
            </a:r>
            <a:r>
              <a:rPr lang="en-US" altLang="en-US" sz="2000" dirty="0"/>
              <a:t>, others...</a:t>
            </a:r>
          </a:p>
          <a:p>
            <a:pPr lvl="1"/>
            <a:r>
              <a:rPr lang="en-US" altLang="en-US" sz="2000" dirty="0"/>
              <a:t>These are cheaper (free!), but also slower (miss packets)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65361-61FB-9B0F-1A4A-7A06ED15E8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10</a:t>
            </a:fld>
            <a:endParaRPr lang="e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337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48B86-D3F8-F3FA-11E1-91410F5AB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84367"/>
            <a:ext cx="11360800" cy="763600"/>
          </a:xfrm>
        </p:spPr>
        <p:txBody>
          <a:bodyPr/>
          <a:lstStyle/>
          <a:p>
            <a:r>
              <a:rPr lang="en-US" sz="4000" dirty="0"/>
              <a:t>Tools for packet capture / parsing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BAE56-947B-22A6-BBD6-59B6BC41B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err="1"/>
              <a:t>tcpdump</a:t>
            </a:r>
            <a:r>
              <a:rPr lang="en-US" altLang="en-US" dirty="0"/>
              <a:t>         </a:t>
            </a:r>
            <a:r>
              <a:rPr lang="en-US" altLang="en-US" dirty="0">
                <a:hlinkClick r:id="rId2"/>
              </a:rPr>
              <a:t>https://www.tcpdump.org</a:t>
            </a:r>
            <a:endParaRPr lang="en-US" altLang="en-US" dirty="0"/>
          </a:p>
          <a:p>
            <a:pPr lvl="1"/>
            <a:r>
              <a:rPr lang="en-US" altLang="en-US" dirty="0"/>
              <a:t>Unix-based tool from mid-to-late 1980’s</a:t>
            </a:r>
          </a:p>
          <a:p>
            <a:pPr lvl="1"/>
            <a:r>
              <a:rPr lang="en-US" altLang="en-US" dirty="0"/>
              <a:t>Distributed with BSD Unix (Berkeley Software Distribution)</a:t>
            </a:r>
          </a:p>
          <a:p>
            <a:pPr lvl="1"/>
            <a:r>
              <a:rPr lang="en-US" altLang="en-US" dirty="0"/>
              <a:t>Command-line interface; must be root to run it</a:t>
            </a:r>
          </a:p>
          <a:p>
            <a:pPr lvl="1"/>
            <a:r>
              <a:rPr lang="en-US" altLang="en-US" dirty="0"/>
              <a:t>Uses the Berkeley Packet Filter (BPF) in operating system</a:t>
            </a:r>
          </a:p>
          <a:p>
            <a:pPr lvl="1"/>
            <a:r>
              <a:rPr lang="en-US" altLang="en-US" dirty="0"/>
              <a:t>Writes to a PCAP file format; uses </a:t>
            </a:r>
            <a:r>
              <a:rPr lang="en-US" altLang="en-US" dirty="0" err="1"/>
              <a:t>libpcap</a:t>
            </a:r>
            <a:r>
              <a:rPr lang="en-US" altLang="en-US" dirty="0"/>
              <a:t> library</a:t>
            </a:r>
          </a:p>
          <a:p>
            <a:endParaRPr lang="en-US" altLang="en-US" dirty="0"/>
          </a:p>
          <a:p>
            <a:r>
              <a:rPr lang="en-US" altLang="en-US" dirty="0"/>
              <a:t>Wireshark        </a:t>
            </a:r>
            <a:r>
              <a:rPr lang="en-US" altLang="en-US" dirty="0">
                <a:hlinkClick r:id="rId3"/>
              </a:rPr>
              <a:t>https://www.wireshark.org</a:t>
            </a:r>
            <a:endParaRPr lang="en-US" altLang="en-US" dirty="0"/>
          </a:p>
          <a:p>
            <a:pPr lvl="1"/>
            <a:r>
              <a:rPr lang="en-US" altLang="en-US" dirty="0"/>
              <a:t>PC-based tool from the early 2000’s</a:t>
            </a:r>
          </a:p>
          <a:p>
            <a:pPr lvl="1"/>
            <a:r>
              <a:rPr lang="en-US" altLang="en-US" dirty="0"/>
              <a:t>Formerly called Ethereal (name change in May 2006)</a:t>
            </a:r>
          </a:p>
          <a:p>
            <a:pPr lvl="1"/>
            <a:r>
              <a:rPr lang="en-US" altLang="en-US" dirty="0"/>
              <a:t>Free and open-source tool</a:t>
            </a:r>
          </a:p>
          <a:p>
            <a:pPr lvl="1"/>
            <a:r>
              <a:rPr lang="en-US" altLang="en-US" dirty="0"/>
              <a:t>Multi-layer visualization and analysis of packet traces</a:t>
            </a:r>
          </a:p>
          <a:p>
            <a:pPr lvl="1"/>
            <a:r>
              <a:rPr lang="en-US" altLang="en-US" dirty="0"/>
              <a:t>Also supports PCAP file format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E6C3B8-4533-F99E-9531-90E0A4D425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11</a:t>
            </a:fld>
            <a:endParaRPr lang="e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593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6AD85-1BD3-9877-AAAF-C72C49174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28339"/>
            <a:ext cx="11360800" cy="763600"/>
          </a:xfrm>
        </p:spPr>
        <p:txBody>
          <a:bodyPr/>
          <a:lstStyle/>
          <a:p>
            <a:r>
              <a:rPr lang="en-US" sz="4000" dirty="0"/>
              <a:t>Collection format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C1A7C-3968-BD84-C553-FE7DCEBCA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091939"/>
            <a:ext cx="11360800" cy="4555200"/>
          </a:xfrm>
        </p:spPr>
        <p:txBody>
          <a:bodyPr/>
          <a:lstStyle/>
          <a:p>
            <a:r>
              <a:rPr lang="en-US" altLang="en-US" sz="2400" dirty="0" err="1"/>
              <a:t>pcap</a:t>
            </a:r>
            <a:r>
              <a:rPr lang="en-US" altLang="en-US" sz="2400" dirty="0"/>
              <a:t> (“packet capture”)</a:t>
            </a:r>
          </a:p>
          <a:p>
            <a:pPr lvl="1"/>
            <a:r>
              <a:rPr lang="en-US" altLang="en-US" sz="2400" dirty="0"/>
              <a:t>Defines format and API for capturing network packets</a:t>
            </a:r>
          </a:p>
          <a:p>
            <a:pPr lvl="1"/>
            <a:r>
              <a:rPr lang="en-US" altLang="en-US" sz="2400" dirty="0" err="1"/>
              <a:t>Libpcap</a:t>
            </a:r>
            <a:r>
              <a:rPr lang="en-US" altLang="en-US" sz="2400" dirty="0"/>
              <a:t> available from tcpdump.org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B41BC-3F92-BC80-CA43-6754B08F2D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12</a:t>
            </a:fld>
            <a:endParaRPr lang="en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985C8D-ABEA-E106-3ECB-85228442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845" y="2665042"/>
            <a:ext cx="6474795" cy="38646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EDF891-DC37-251D-1283-D4AF0FF27B63}"/>
              </a:ext>
            </a:extLst>
          </p:cNvPr>
          <p:cNvSpPr txBox="1"/>
          <p:nvPr/>
        </p:nvSpPr>
        <p:spPr>
          <a:xfrm>
            <a:off x="7406640" y="6529661"/>
            <a:ext cx="6096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http://itdoc.hitachi.co.jp/manuals/3020/30203V0200e/BV020176.HTM</a:t>
            </a:r>
          </a:p>
        </p:txBody>
      </p:sp>
    </p:spTree>
    <p:extLst>
      <p:ext uri="{BB962C8B-B14F-4D97-AF65-F5344CB8AC3E}">
        <p14:creationId xmlns:p14="http://schemas.microsoft.com/office/powerpoint/2010/main" val="2887425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09546-D811-72CE-9DEE-F926F901B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09" y="225347"/>
            <a:ext cx="11360800" cy="763600"/>
          </a:xfrm>
        </p:spPr>
        <p:txBody>
          <a:bodyPr/>
          <a:lstStyle/>
          <a:p>
            <a:r>
              <a:rPr lang="en-US" sz="4000" dirty="0"/>
              <a:t>Wireshark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18643-E013-A387-5473-7E25D33593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13</a:t>
            </a:fld>
            <a:endParaRPr lang="en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24BB9E-F6DE-E71A-4B67-3CF02F948B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1" r="3841"/>
          <a:stretch/>
        </p:blipFill>
        <p:spPr>
          <a:xfrm>
            <a:off x="1780207" y="1089281"/>
            <a:ext cx="9243103" cy="565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26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1EC0-BCB8-726C-F8D1-E879FBE9E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 headers vs Deep Packet Inspection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229D3-5B54-4222-9F8C-582ECBC84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it makes sense to only examine a packet’s headers rather than its payload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59093-5DF2-1692-292E-C2DB6BBC1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14</a:t>
            </a:fld>
            <a:endParaRPr lang="en">
              <a:solidFill>
                <a:schemeClr val="tx1"/>
              </a:solidFill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3278412-2FD0-F904-2E30-AE9AA0334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58" y="2135456"/>
            <a:ext cx="8686884" cy="49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172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5DC2-FE0B-B9D4-DA80-2233A68F9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288567"/>
            <a:ext cx="11360800" cy="763600"/>
          </a:xfrm>
        </p:spPr>
        <p:txBody>
          <a:bodyPr/>
          <a:lstStyle/>
          <a:p>
            <a:r>
              <a:rPr lang="en-US" dirty="0"/>
              <a:t>Flow-based traffic 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A7497-B035-FC41-C5D9-A9E27C2FF6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834779"/>
            <a:ext cx="6548169" cy="5907641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sz="2400" dirty="0" err="1"/>
              <a:t>Netflow</a:t>
            </a:r>
            <a:endParaRPr lang="en-US" sz="2400" dirty="0"/>
          </a:p>
          <a:p>
            <a:r>
              <a:rPr lang="en-US" sz="2000" dirty="0"/>
              <a:t>Introduced on Cisco routers in 1996</a:t>
            </a:r>
          </a:p>
          <a:p>
            <a:r>
              <a:rPr lang="en-US" sz="2000" dirty="0"/>
              <a:t>Multiplexes one or more packets into a “flow”</a:t>
            </a:r>
          </a:p>
          <a:p>
            <a:r>
              <a:rPr lang="en-US" sz="2000" dirty="0"/>
              <a:t>Each record summarizes a </a:t>
            </a:r>
            <a:r>
              <a:rPr lang="en-US" sz="2000" b="1" dirty="0"/>
              <a:t>unidirectional</a:t>
            </a:r>
            <a:r>
              <a:rPr lang="en-US" sz="2000" dirty="0"/>
              <a:t> flow</a:t>
            </a:r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endParaRPr lang="en-US" sz="2000" dirty="0"/>
          </a:p>
          <a:p>
            <a:pPr marL="114300" indent="0">
              <a:buNone/>
            </a:pPr>
            <a:r>
              <a:rPr lang="en-US" sz="2000" dirty="0"/>
              <a:t>Main Fields</a:t>
            </a:r>
          </a:p>
          <a:p>
            <a:r>
              <a:rPr lang="en-US" sz="2000" dirty="0"/>
              <a:t>Connection 5-tuple </a:t>
            </a:r>
          </a:p>
          <a:p>
            <a:pPr lvl="1"/>
            <a:r>
              <a:rPr lang="en-US" sz="1800" dirty="0" err="1"/>
              <a:t>Src</a:t>
            </a:r>
            <a:r>
              <a:rPr lang="en-US" sz="1800" dirty="0"/>
              <a:t> IP</a:t>
            </a:r>
          </a:p>
          <a:p>
            <a:pPr lvl="1"/>
            <a:r>
              <a:rPr lang="en-US" sz="1800" dirty="0" err="1"/>
              <a:t>Src</a:t>
            </a:r>
            <a:r>
              <a:rPr lang="en-US" sz="1800" dirty="0"/>
              <a:t> Port</a:t>
            </a:r>
          </a:p>
          <a:p>
            <a:pPr lvl="1"/>
            <a:r>
              <a:rPr lang="en-US" sz="1800" dirty="0" err="1"/>
              <a:t>Dst</a:t>
            </a:r>
            <a:r>
              <a:rPr lang="en-US" sz="1800" dirty="0"/>
              <a:t> IP</a:t>
            </a:r>
          </a:p>
          <a:p>
            <a:pPr lvl="1"/>
            <a:r>
              <a:rPr lang="en-US" sz="1800" dirty="0" err="1"/>
              <a:t>Dst</a:t>
            </a:r>
            <a:r>
              <a:rPr lang="en-US" sz="1800" dirty="0"/>
              <a:t> Port</a:t>
            </a:r>
          </a:p>
          <a:p>
            <a:pPr lvl="1"/>
            <a:r>
              <a:rPr lang="en-US" sz="1800" dirty="0"/>
              <a:t>Transport protocol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5605B-994D-DACA-244B-3540B74479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15</a:t>
            </a:fld>
            <a:endParaRPr lang="en">
              <a:solidFill>
                <a:schemeClr val="tx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5B1A36-07B5-2852-2C69-9CBA5E8C0979}"/>
              </a:ext>
            </a:extLst>
          </p:cNvPr>
          <p:cNvGrpSpPr/>
          <p:nvPr/>
        </p:nvGrpSpPr>
        <p:grpSpPr>
          <a:xfrm>
            <a:off x="6963769" y="1837648"/>
            <a:ext cx="4457700" cy="1976585"/>
            <a:chOff x="5556101" y="2342309"/>
            <a:chExt cx="4457700" cy="19765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076D9CD-CD51-61A4-3245-AE3B85CF4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6101" y="2342309"/>
              <a:ext cx="4457700" cy="174307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42B725C-B685-4D69-CA7D-8A88B1146FD2}"/>
                </a:ext>
              </a:extLst>
            </p:cNvPr>
            <p:cNvSpPr txBox="1"/>
            <p:nvPr/>
          </p:nvSpPr>
          <p:spPr>
            <a:xfrm>
              <a:off x="6136877" y="4103450"/>
              <a:ext cx="369292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/>
                <a:t>https://cylab.be/blog/42/collecting-and-processing-netflow-on-ubuntu</a:t>
              </a:r>
            </a:p>
          </p:txBody>
        </p:sp>
      </p:grp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EA74CA2-EC10-95FE-C759-71DEB3FDAF65}"/>
              </a:ext>
            </a:extLst>
          </p:cNvPr>
          <p:cNvSpPr txBox="1">
            <a:spLocks/>
          </p:cNvSpPr>
          <p:nvPr/>
        </p:nvSpPr>
        <p:spPr>
          <a:xfrm>
            <a:off x="4270460" y="3681781"/>
            <a:ext cx="6548169" cy="305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endParaRPr lang="en-US" sz="2000" kern="0" dirty="0"/>
          </a:p>
          <a:p>
            <a:pPr marL="114300" indent="0">
              <a:buFont typeface="Arial"/>
              <a:buNone/>
            </a:pPr>
            <a:endParaRPr lang="en-US" sz="2000" kern="0" dirty="0"/>
          </a:p>
          <a:p>
            <a:r>
              <a:rPr lang="en-US" sz="2000" kern="0" dirty="0"/>
              <a:t>Start timestamp</a:t>
            </a:r>
          </a:p>
          <a:p>
            <a:r>
              <a:rPr lang="en-US" sz="2000" kern="0" dirty="0"/>
              <a:t>Duration</a:t>
            </a:r>
          </a:p>
          <a:p>
            <a:r>
              <a:rPr lang="en-US" sz="2000" kern="0" dirty="0"/>
              <a:t>Number of  bytes</a:t>
            </a:r>
          </a:p>
          <a:p>
            <a:r>
              <a:rPr lang="en-US" sz="2000" kern="0" dirty="0"/>
              <a:t>Number of packets</a:t>
            </a:r>
          </a:p>
          <a:p>
            <a:r>
              <a:rPr lang="en-US" sz="2000" kern="0" dirty="0"/>
              <a:t>TCP flags</a:t>
            </a:r>
          </a:p>
        </p:txBody>
      </p:sp>
    </p:spTree>
    <p:extLst>
      <p:ext uri="{BB962C8B-B14F-4D97-AF65-F5344CB8AC3E}">
        <p14:creationId xmlns:p14="http://schemas.microsoft.com/office/powerpoint/2010/main" val="401792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8CCF9-27BB-72BD-7A78-4E145C880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09" y="274461"/>
            <a:ext cx="11360800" cy="763600"/>
          </a:xfrm>
        </p:spPr>
        <p:txBody>
          <a:bodyPr/>
          <a:lstStyle/>
          <a:p>
            <a:r>
              <a:rPr lang="en-US" sz="4000" dirty="0" err="1"/>
              <a:t>Netflow</a:t>
            </a:r>
            <a:r>
              <a:rPr lang="en-US" sz="4000" dirty="0"/>
              <a:t>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D5849-A8D8-ADCE-7840-D62F4304B4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73602-FBF7-F893-1CEA-4A85AF7C4D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16</a:t>
            </a:fld>
            <a:endParaRPr lang="en" dirty="0">
              <a:solidFill>
                <a:srgbClr val="00000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273187-2BDD-C0CE-BDFE-A5785A9C1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73" y="1335966"/>
            <a:ext cx="10612454" cy="495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46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09546-D811-72CE-9DEE-F926F901B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a packet trace to a flow record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18643-E013-A387-5473-7E25D33593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17</a:t>
            </a:fld>
            <a:endParaRPr lang="en">
              <a:solidFill>
                <a:schemeClr val="tx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A0A57EB-2D0D-EABE-65DA-EE3C21968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1A24BB9E-F6DE-E71A-4B67-3CF02F948B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85"/>
          <a:stretch/>
        </p:blipFill>
        <p:spPr>
          <a:xfrm>
            <a:off x="292783" y="975167"/>
            <a:ext cx="9618660" cy="588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38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18387-5338-844F-046B-C5AA457BF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Flow data in the cloud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0D53B-168A-53D0-64D8-52B7854D8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99" y="1536633"/>
            <a:ext cx="11776401" cy="455520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r>
              <a:rPr lang="en-US" dirty="0"/>
              <a:t>Cloud computing infrastructure (e.g., AWS) allows collection of flow logs</a:t>
            </a:r>
          </a:p>
          <a:p>
            <a:r>
              <a:rPr lang="en-US" dirty="0"/>
              <a:t>AWX VPC Flow logs provide flow summaries similar to </a:t>
            </a:r>
            <a:r>
              <a:rPr lang="en-US" dirty="0" err="1"/>
              <a:t>Netflow</a:t>
            </a:r>
            <a:endParaRPr lang="en-US" dirty="0"/>
          </a:p>
          <a:p>
            <a:pPr lvl="1"/>
            <a:r>
              <a:rPr lang="en-US" dirty="0"/>
              <a:t>A key distinction is the VPC Flow logs summarize network activity for a specific “virtual private cloud”</a:t>
            </a:r>
          </a:p>
          <a:p>
            <a:pPr lvl="1"/>
            <a:r>
              <a:rPr lang="en-US" dirty="0"/>
              <a:t>Activity from multiple VPCs could potentially traverse the same </a:t>
            </a:r>
            <a:r>
              <a:rPr lang="en-US" dirty="0" err="1"/>
              <a:t>Netflow</a:t>
            </a:r>
            <a:r>
              <a:rPr lang="en-US" dirty="0"/>
              <a:t> enabled device</a:t>
            </a:r>
          </a:p>
          <a:p>
            <a:pPr lvl="1"/>
            <a:r>
              <a:rPr lang="en-US" dirty="0"/>
              <a:t>In other words, VPC Flow logs are similar to network logs that have been demultiplexed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A2EE40-52F3-0A95-E48A-56E0CF5D68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09" y="6232861"/>
            <a:ext cx="712511" cy="524800"/>
          </a:xfrm>
        </p:spPr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18</a:t>
            </a:fld>
            <a:endParaRPr lang="e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919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1EC0-BCB8-726C-F8D1-E879FBE9E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Encrypted vs Unencrypted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229D3-5B54-4222-9F8C-582ECBC844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of TLS for encrypting network data has been increasing</a:t>
            </a:r>
          </a:p>
          <a:p>
            <a:endParaRPr lang="en-US" dirty="0"/>
          </a:p>
          <a:p>
            <a:r>
              <a:rPr lang="en-US" dirty="0"/>
              <a:t>TLS encrypts transport layer packet payload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However, application layer protocols are encrypted</a:t>
            </a:r>
          </a:p>
          <a:p>
            <a:endParaRPr lang="en-US" dirty="0"/>
          </a:p>
          <a:p>
            <a:r>
              <a:rPr lang="en-US" dirty="0" err="1"/>
              <a:t>Netflow</a:t>
            </a:r>
            <a:r>
              <a:rPr lang="en-US" dirty="0"/>
              <a:t> is unaffected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59093-5DF2-1692-292E-C2DB6BBC1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19</a:t>
            </a:fld>
            <a:endParaRPr lang="e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17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23C0ED-3D19-6504-3B87-018CF77D7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traffic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152DFC6-9CAA-32EF-7ABB-296DFBA0C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traffic data is an extremely rich source of information</a:t>
            </a:r>
          </a:p>
          <a:p>
            <a:r>
              <a:rPr lang="en-US" dirty="0"/>
              <a:t>It is highly voluminous and complex</a:t>
            </a:r>
          </a:p>
          <a:p>
            <a:endParaRPr lang="en-US" dirty="0"/>
          </a:p>
          <a:p>
            <a:r>
              <a:rPr lang="en-US" dirty="0"/>
              <a:t>It has a lot of applications, particularly in areas of </a:t>
            </a:r>
          </a:p>
          <a:p>
            <a:pPr marL="114300" indent="0">
              <a:buNone/>
            </a:pPr>
            <a:r>
              <a:rPr lang="en-US" dirty="0"/>
              <a:t>       computer security, e.g., </a:t>
            </a:r>
          </a:p>
          <a:p>
            <a:pPr marL="114300" indent="0">
              <a:buNone/>
            </a:pPr>
            <a:r>
              <a:rPr lang="en-US" dirty="0"/>
              <a:t>		intrusion detection</a:t>
            </a:r>
          </a:p>
          <a:p>
            <a:pPr marL="114300" indent="0">
              <a:buNone/>
            </a:pPr>
            <a:r>
              <a:rPr lang="en-US" dirty="0"/>
              <a:t>		malware detection</a:t>
            </a:r>
          </a:p>
          <a:p>
            <a:pPr marL="114300" indent="0">
              <a:buNone/>
            </a:pPr>
            <a:r>
              <a:rPr lang="en-US" dirty="0"/>
              <a:t>     and network management, e.g., </a:t>
            </a:r>
          </a:p>
          <a:p>
            <a:pPr marL="114300" indent="0">
              <a:buNone/>
            </a:pPr>
            <a:r>
              <a:rPr lang="en-US" dirty="0"/>
              <a:t> 		device identification</a:t>
            </a:r>
          </a:p>
          <a:p>
            <a:pPr marL="114300" indent="0">
              <a:buNone/>
            </a:pPr>
            <a:r>
              <a:rPr lang="en-US" dirty="0"/>
              <a:t>		application identification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These can be cast as ML problems, but there are lots of challenges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59C7B-0C7B-C5DA-1C5F-CD767793E7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2758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A476-19FF-A00A-018A-8E40AC1A3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Network Traffic Data Formats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079D4-D299-C068-4C2A-E0E4AD0B0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09433"/>
            <a:ext cx="11360800" cy="3807447"/>
          </a:xfrm>
        </p:spPr>
        <p:txBody>
          <a:bodyPr/>
          <a:lstStyle/>
          <a:p>
            <a:r>
              <a:rPr lang="en-US" sz="2400" dirty="0"/>
              <a:t>Packets (e.g., </a:t>
            </a:r>
            <a:r>
              <a:rPr lang="en-US" sz="2400" dirty="0" err="1"/>
              <a:t>pcap</a:t>
            </a:r>
            <a:r>
              <a:rPr lang="en-US" sz="2400" dirty="0"/>
              <a:t>)</a:t>
            </a:r>
          </a:p>
          <a:p>
            <a:r>
              <a:rPr lang="en-US" sz="2400" dirty="0"/>
              <a:t>Flows</a:t>
            </a:r>
          </a:p>
          <a:p>
            <a:pPr lvl="1"/>
            <a:r>
              <a:rPr lang="en-US" sz="2400" dirty="0"/>
              <a:t>Unidirectional (e.g., </a:t>
            </a:r>
            <a:r>
              <a:rPr lang="en-US" sz="2400" dirty="0" err="1"/>
              <a:t>netflow</a:t>
            </a:r>
            <a:r>
              <a:rPr lang="en-US" sz="2400" dirty="0"/>
              <a:t>)</a:t>
            </a:r>
          </a:p>
          <a:p>
            <a:pPr lvl="1"/>
            <a:r>
              <a:rPr lang="en-US" sz="2400" dirty="0"/>
              <a:t>Bidirectional (e.g., IDS (</a:t>
            </a:r>
            <a:r>
              <a:rPr lang="en-US" sz="2400" dirty="0" err="1"/>
              <a:t>zeek</a:t>
            </a:r>
            <a:r>
              <a:rPr lang="en-US" sz="2400" dirty="0"/>
              <a:t>), firewall (check point))</a:t>
            </a:r>
          </a:p>
          <a:p>
            <a:r>
              <a:rPr lang="en-US" sz="2400" dirty="0"/>
              <a:t>Sampled flows (e.g., s-flow)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DF367-6AB1-C3B0-62DB-195881F4D9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20</a:t>
            </a:fld>
            <a:endParaRPr lang="e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845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8246CD-40DB-3349-4298-58A2857FF4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D71301C-500B-F57D-A638-9E2D674D16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68E38-3E68-6539-AD38-2873D602D2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21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332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1D778-1B26-B0C5-08A1-77B4179F6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802" y="95943"/>
            <a:ext cx="7539680" cy="1326873"/>
          </a:xfrm>
        </p:spPr>
        <p:txBody>
          <a:bodyPr/>
          <a:lstStyle/>
          <a:p>
            <a:r>
              <a:rPr lang="en-US" sz="4000" dirty="0"/>
              <a:t>How to create a network traffic data set with attacks?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5DCFCC2-51EE-ECB1-E0F3-A0935430160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15600" y="1536633"/>
                <a:ext cx="4283722" cy="5205788"/>
              </a:xfrm>
            </p:spPr>
            <p:txBody>
              <a:bodyPr/>
              <a:lstStyle/>
              <a:p>
                <a:endParaRPr lang="en-US" dirty="0"/>
              </a:p>
              <a:p>
                <a:pPr>
                  <a:lnSpc>
                    <a:spcPct val="100000"/>
                  </a:lnSpc>
                </a:pPr>
                <a:r>
                  <a:rPr lang="en-US" sz="2733" dirty="0"/>
                  <a:t>Real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/>
                  <a:t>  it is real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 privacy issues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 very few attacks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 no labeling</a:t>
                </a:r>
              </a:p>
              <a:p>
                <a:pPr>
                  <a:lnSpc>
                    <a:spcPct val="100000"/>
                  </a:lnSpc>
                </a:pPr>
                <a:endParaRPr lang="en-US" sz="2733" dirty="0"/>
              </a:p>
              <a:p>
                <a:pPr>
                  <a:lnSpc>
                    <a:spcPct val="100000"/>
                  </a:lnSpc>
                </a:pPr>
                <a:r>
                  <a:rPr lang="en-US" sz="2733" dirty="0"/>
                  <a:t>Emulated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/>
                  <a:t>  attacks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dirty="0"/>
                  <a:t>  labels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/>
                  <a:t>  not real</a:t>
                </a:r>
              </a:p>
              <a:p>
                <a:pPr marL="11430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5DCFCC2-51EE-ECB1-E0F3-A093543016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15600" y="1536633"/>
                <a:ext cx="4283722" cy="520578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6344E-AEEA-A914-A080-C30A22DECB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22</a:t>
            </a:fld>
            <a:endParaRPr lang="en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83191401-A2AA-FD11-1AC7-588684106E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21760" y="1422816"/>
                <a:ext cx="4283722" cy="52057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800"/>
                  <a:buFont typeface="Arial"/>
                  <a:buChar char="●"/>
                  <a:defRPr sz="1800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Arial"/>
                  <a:buChar char="○"/>
                  <a:defRPr sz="1867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Arial"/>
                  <a:buChar char="■"/>
                  <a:defRPr sz="1867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Arial"/>
                  <a:buChar char="●"/>
                  <a:defRPr sz="1867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Arial"/>
                  <a:buChar char="○"/>
                  <a:defRPr sz="1867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Arial"/>
                  <a:buChar char="■"/>
                  <a:defRPr sz="1867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Arial"/>
                  <a:buChar char="●"/>
                  <a:defRPr sz="1867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400"/>
                  <a:buFont typeface="Arial"/>
                  <a:buChar char="○"/>
                  <a:defRPr sz="1867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Clr>
                    <a:schemeClr val="lt2"/>
                  </a:buClr>
                  <a:buSzPts val="1400"/>
                  <a:buFont typeface="Arial"/>
                  <a:buChar char="■"/>
                  <a:defRPr sz="1867" b="0" i="0" u="none" strike="noStrike" cap="none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endParaRPr lang="en-US" kern="0" dirty="0"/>
              </a:p>
              <a:p>
                <a:pPr>
                  <a:lnSpc>
                    <a:spcPct val="100000"/>
                  </a:lnSpc>
                </a:pPr>
                <a:r>
                  <a:rPr lang="en-US" sz="2733" kern="0" dirty="0"/>
                  <a:t>Hybrid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400" i="1" kern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kern="0" dirty="0"/>
                  <a:t>  attacks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400" b="0" i="1" kern="0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kern="0" dirty="0"/>
                  <a:t>  partial labels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400" b="0" i="1" kern="0" smtClean="0">
                        <a:latin typeface="Cambria Math" panose="02040503050406030204" pitchFamily="18" charset="0"/>
                      </a:rPr>
                      <m:t>±</m:t>
                    </m:r>
                  </m:oMath>
                </a14:m>
                <a:r>
                  <a:rPr lang="en-US" sz="2400" kern="0" dirty="0"/>
                  <a:t>  partially real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400" i="1" kern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kern="0" dirty="0"/>
                  <a:t>  very few attacks</a:t>
                </a:r>
              </a:p>
              <a:p>
                <a:pPr>
                  <a:lnSpc>
                    <a:spcPct val="100000"/>
                  </a:lnSpc>
                </a:pPr>
                <a:endParaRPr lang="en-US" sz="2733" kern="0" dirty="0"/>
              </a:p>
              <a:p>
                <a:pPr>
                  <a:lnSpc>
                    <a:spcPct val="100000"/>
                  </a:lnSpc>
                </a:pPr>
                <a:r>
                  <a:rPr lang="en-US" sz="2733" kern="0" dirty="0"/>
                  <a:t>Synthetic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400" i="1" kern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kern="0" dirty="0"/>
                  <a:t>  attacks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400" i="1" kern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kern="0" dirty="0"/>
                  <a:t>  labels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400" b="0" i="1" kern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2400" kern="0" dirty="0"/>
                  <a:t>  no privacy issues</a:t>
                </a: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sz="2400" i="1" kern="0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kern="0" dirty="0"/>
                  <a:t>  not real</a:t>
                </a:r>
              </a:p>
              <a:p>
                <a:endParaRPr lang="en-US" kern="0" dirty="0"/>
              </a:p>
              <a:p>
                <a:pPr lvl="1"/>
                <a:endParaRPr lang="en-US" kern="0" dirty="0"/>
              </a:p>
            </p:txBody>
          </p:sp>
        </mc:Choice>
        <mc:Fallback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83191401-A2AA-FD11-1AC7-588684106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760" y="1422816"/>
                <a:ext cx="4283722" cy="52057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1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1D778-1B26-B0C5-08A1-77B4179F6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5569" y="647245"/>
            <a:ext cx="7394551" cy="763600"/>
          </a:xfrm>
        </p:spPr>
        <p:txBody>
          <a:bodyPr/>
          <a:lstStyle/>
          <a:p>
            <a:r>
              <a:rPr lang="en-US" sz="4000" dirty="0"/>
              <a:t>How to label a data set?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CFCC2-51EE-ECB1-E0F3-A09354301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>
              <a:lnSpc>
                <a:spcPct val="200000"/>
              </a:lnSpc>
            </a:pPr>
            <a:r>
              <a:rPr lang="en-US" sz="2733" dirty="0"/>
              <a:t>Through emulation</a:t>
            </a:r>
          </a:p>
          <a:p>
            <a:pPr>
              <a:lnSpc>
                <a:spcPct val="200000"/>
              </a:lnSpc>
            </a:pPr>
            <a:r>
              <a:rPr lang="en-US" sz="2733" dirty="0"/>
              <a:t>Use rules</a:t>
            </a:r>
          </a:p>
          <a:p>
            <a:pPr>
              <a:lnSpc>
                <a:spcPct val="200000"/>
              </a:lnSpc>
            </a:pPr>
            <a:r>
              <a:rPr lang="en-US" sz="2733" dirty="0"/>
              <a:t>Use a ML model</a:t>
            </a:r>
          </a:p>
          <a:p>
            <a:pPr>
              <a:lnSpc>
                <a:spcPct val="200000"/>
              </a:lnSpc>
            </a:pPr>
            <a:r>
              <a:rPr lang="en-US" sz="2733" dirty="0"/>
              <a:t>Synthetic</a:t>
            </a:r>
          </a:p>
          <a:p>
            <a:pPr>
              <a:lnSpc>
                <a:spcPct val="200000"/>
              </a:lnSpc>
            </a:pPr>
            <a:r>
              <a:rPr lang="en-US" sz="2733" dirty="0"/>
              <a:t>Automated labeling</a:t>
            </a:r>
          </a:p>
          <a:p>
            <a:pPr>
              <a:lnSpc>
                <a:spcPct val="200000"/>
              </a:lnSpc>
            </a:pPr>
            <a:endParaRPr lang="en-US" sz="2733" dirty="0"/>
          </a:p>
          <a:p>
            <a:pPr>
              <a:lnSpc>
                <a:spcPct val="200000"/>
              </a:lnSpc>
            </a:pPr>
            <a:endParaRPr lang="en-US" sz="2733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6344E-AEEA-A914-A080-C30A22DECB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23</a:t>
            </a:fld>
            <a:endParaRPr lang="e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835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1D778-1B26-B0C5-08A1-77B4179F6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8049" y="384367"/>
            <a:ext cx="7394551" cy="763600"/>
          </a:xfrm>
        </p:spPr>
        <p:txBody>
          <a:bodyPr/>
          <a:lstStyle/>
          <a:p>
            <a:r>
              <a:rPr lang="en-US" sz="4000" dirty="0"/>
              <a:t>Other data set considerations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CFCC2-51EE-ECB1-E0F3-A0935430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71600"/>
            <a:ext cx="11360800" cy="510203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733" dirty="0"/>
              <a:t>Duration and size</a:t>
            </a:r>
          </a:p>
          <a:p>
            <a:pPr>
              <a:lnSpc>
                <a:spcPct val="200000"/>
              </a:lnSpc>
            </a:pPr>
            <a:r>
              <a:rPr lang="en-US" sz="2733" dirty="0"/>
              <a:t>Packets vs Flows</a:t>
            </a:r>
          </a:p>
          <a:p>
            <a:pPr>
              <a:lnSpc>
                <a:spcPct val="200000"/>
              </a:lnSpc>
            </a:pPr>
            <a:r>
              <a:rPr lang="en-US" sz="2733" dirty="0"/>
              <a:t>Meta information</a:t>
            </a:r>
          </a:p>
          <a:p>
            <a:pPr>
              <a:lnSpc>
                <a:spcPct val="200000"/>
              </a:lnSpc>
            </a:pPr>
            <a:r>
              <a:rPr lang="en-US" sz="2733" dirty="0"/>
              <a:t>Anonymized fields</a:t>
            </a:r>
          </a:p>
          <a:p>
            <a:pPr>
              <a:lnSpc>
                <a:spcPct val="200000"/>
              </a:lnSpc>
            </a:pPr>
            <a:r>
              <a:rPr lang="en-US" sz="2733" dirty="0"/>
              <a:t>Unidirectional vs bidirectional flows</a:t>
            </a:r>
          </a:p>
          <a:p>
            <a:pPr>
              <a:lnSpc>
                <a:spcPct val="200000"/>
              </a:lnSpc>
            </a:pPr>
            <a:r>
              <a:rPr lang="en-US" sz="2733" dirty="0"/>
              <a:t>Class imbalance</a:t>
            </a:r>
          </a:p>
          <a:p>
            <a:pPr>
              <a:lnSpc>
                <a:spcPct val="200000"/>
              </a:lnSpc>
            </a:pPr>
            <a:endParaRPr lang="en-US" sz="2733" dirty="0"/>
          </a:p>
          <a:p>
            <a:pPr>
              <a:lnSpc>
                <a:spcPct val="200000"/>
              </a:lnSpc>
            </a:pPr>
            <a:endParaRPr lang="en-US" sz="2733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6344E-AEEA-A914-A080-C30A22DECB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24</a:t>
            </a:fld>
            <a:endParaRPr lang="e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820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FB6B5-99CD-C66C-016B-3AB1453E5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84367"/>
            <a:ext cx="11360800" cy="763600"/>
          </a:xfrm>
        </p:spPr>
        <p:txBody>
          <a:bodyPr/>
          <a:lstStyle/>
          <a:p>
            <a:r>
              <a:rPr lang="en-US" dirty="0"/>
              <a:t>Examples of publicly available network traffic data sets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226075-935D-9F37-5C92-5BDF79C8E9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University of New Brunswick [CICIDS]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Australian Centre for Cyber Security [UNSW-NB]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University of Coburg [CIDDS-001]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CTU-13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UGR-16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72957-53C5-29E1-B8FD-055FBCA9DD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25</a:t>
            </a:fld>
            <a:endParaRPr lang="en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890B48-43F8-DFA4-0A8B-3B38592B23DD}"/>
              </a:ext>
            </a:extLst>
          </p:cNvPr>
          <p:cNvSpPr txBox="1"/>
          <p:nvPr/>
        </p:nvSpPr>
        <p:spPr>
          <a:xfrm>
            <a:off x="579120" y="6110689"/>
            <a:ext cx="11033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Ring et al., A Survey of Network-based Intrusion Detection Data Sets, https://arxiv.org/pdf/1903.02460.pdf</a:t>
            </a:r>
          </a:p>
        </p:txBody>
      </p:sp>
    </p:spTree>
    <p:extLst>
      <p:ext uri="{BB962C8B-B14F-4D97-AF65-F5344CB8AC3E}">
        <p14:creationId xmlns:p14="http://schemas.microsoft.com/office/powerpoint/2010/main" val="2690043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1D778-1B26-B0C5-08A1-77B4179F6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Traffic Data 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CFCC2-51EE-ECB1-E0F3-A093543016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are data sets generated?</a:t>
            </a:r>
          </a:p>
          <a:p>
            <a:pPr lvl="1"/>
            <a:r>
              <a:rPr lang="en-US" dirty="0"/>
              <a:t>Real</a:t>
            </a:r>
          </a:p>
          <a:p>
            <a:pPr lvl="1"/>
            <a:r>
              <a:rPr lang="en-US" dirty="0"/>
              <a:t>Emulated</a:t>
            </a:r>
          </a:p>
          <a:p>
            <a:pPr lvl="1"/>
            <a:r>
              <a:rPr lang="en-US" dirty="0"/>
              <a:t>Synthetic</a:t>
            </a:r>
          </a:p>
          <a:p>
            <a:r>
              <a:rPr lang="en-US" dirty="0"/>
              <a:t>Normal traffic vs attack traffic</a:t>
            </a:r>
          </a:p>
          <a:p>
            <a:r>
              <a:rPr lang="en-US" dirty="0"/>
              <a:t>How are data sets labeled?</a:t>
            </a:r>
          </a:p>
          <a:p>
            <a:pPr lvl="1"/>
            <a:r>
              <a:rPr lang="en-US" dirty="0"/>
              <a:t>During emulation</a:t>
            </a:r>
          </a:p>
          <a:p>
            <a:pPr lvl="1"/>
            <a:r>
              <a:rPr lang="en-US" dirty="0"/>
              <a:t>Using some rules / already trained ML model</a:t>
            </a:r>
          </a:p>
          <a:p>
            <a:pPr lvl="1"/>
            <a:r>
              <a:rPr lang="en-US" dirty="0"/>
              <a:t>Not labeled</a:t>
            </a:r>
          </a:p>
          <a:p>
            <a:r>
              <a:rPr lang="en-US" dirty="0"/>
              <a:t>Format</a:t>
            </a:r>
          </a:p>
          <a:p>
            <a:pPr lvl="1"/>
            <a:r>
              <a:rPr lang="en-US" dirty="0"/>
              <a:t>Packets or flows</a:t>
            </a:r>
          </a:p>
          <a:p>
            <a:pPr lvl="1"/>
            <a:r>
              <a:rPr lang="en-US" dirty="0"/>
              <a:t>Unidirectional or bidirectional flows</a:t>
            </a:r>
          </a:p>
          <a:p>
            <a:r>
              <a:rPr lang="en-US" dirty="0"/>
              <a:t>Duration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6344E-AEEA-A914-A080-C30A22DECB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26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949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8246CD-40DB-3349-4298-58A2857FF4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D71301C-500B-F57D-A638-9E2D674D16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68E38-3E68-6539-AD38-2873D602D2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27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00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88A50-E553-3AB9-753F-2E2799391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28339"/>
            <a:ext cx="11360800" cy="763600"/>
          </a:xfrm>
        </p:spPr>
        <p:txBody>
          <a:bodyPr/>
          <a:lstStyle/>
          <a:p>
            <a:r>
              <a:rPr lang="en-US" sz="4000" dirty="0"/>
              <a:t>Why is network traffic data collected?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217C0-2239-1981-AE65-92AA0E7CC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609" y="914401"/>
            <a:ext cx="11360800" cy="561526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sz="2400" dirty="0"/>
              <a:t>Network Management perspective</a:t>
            </a:r>
          </a:p>
          <a:p>
            <a:pPr lvl="1"/>
            <a:r>
              <a:rPr lang="en-US" sz="2400" dirty="0"/>
              <a:t>To understand the traffic on existing networks</a:t>
            </a:r>
          </a:p>
          <a:p>
            <a:pPr lvl="1"/>
            <a:r>
              <a:rPr lang="en-US" sz="2400" dirty="0"/>
              <a:t>For workload characterization and modeling</a:t>
            </a:r>
          </a:p>
          <a:p>
            <a:pPr lvl="1"/>
            <a:r>
              <a:rPr lang="en-US" sz="2400" dirty="0"/>
              <a:t>To guide the design of future networks</a:t>
            </a:r>
          </a:p>
          <a:p>
            <a:pPr lvl="1"/>
            <a:r>
              <a:rPr lang="en-US" sz="2400" dirty="0"/>
              <a:t>For performance evaluation of network protocols and applications</a:t>
            </a:r>
          </a:p>
          <a:p>
            <a:pPr lvl="1"/>
            <a:r>
              <a:rPr lang="en-US" sz="2400" dirty="0"/>
              <a:t>For debugging network protocols and applications</a:t>
            </a:r>
          </a:p>
          <a:p>
            <a:endParaRPr lang="en-US" sz="2400" dirty="0"/>
          </a:p>
          <a:p>
            <a:r>
              <a:rPr lang="en-US" sz="2400" dirty="0"/>
              <a:t>Security perspective</a:t>
            </a:r>
          </a:p>
          <a:p>
            <a:pPr lvl="1"/>
            <a:r>
              <a:rPr lang="en-US" sz="2400" dirty="0"/>
              <a:t>For network security monitoring</a:t>
            </a:r>
          </a:p>
          <a:p>
            <a:pPr lvl="1"/>
            <a:r>
              <a:rPr lang="en-US" sz="2400" dirty="0"/>
              <a:t>For threat hunts and investigations</a:t>
            </a:r>
          </a:p>
          <a:p>
            <a:pPr marL="114300" indent="0">
              <a:buNone/>
            </a:pP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BDAC3-A58F-05FF-53F2-451071F354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28</a:t>
            </a:fld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269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88A50-E553-3AB9-753F-2E2799391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28339"/>
            <a:ext cx="11360800" cy="763600"/>
          </a:xfrm>
        </p:spPr>
        <p:txBody>
          <a:bodyPr/>
          <a:lstStyle/>
          <a:p>
            <a:r>
              <a:rPr lang="en-US" dirty="0"/>
              <a:t>A lot of these can be cast as ML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217C0-2239-1981-AE65-92AA0E7CC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609" y="914401"/>
            <a:ext cx="11360800" cy="5615260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sz="2400" dirty="0"/>
              <a:t>Intrusion detection and prevention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Malware detection and prevention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Other attack detection, e.g., DOS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Search, e.g., find similar attacks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Device Identification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Traffic classification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Application identification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Website fingerprinting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BDAC3-A58F-05FF-53F2-451071F354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29</a:t>
            </a:fld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709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F09DC-B04A-A689-B032-9B5677FB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584CF-554F-8D83-58C9-BA41AEF51F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1: Network traffic background and challenges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Part 2: Representation learning for network traffic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Part 3: Synthetic data generation for network traffic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D33D62-B6A9-BEC1-7087-57048F1505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3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081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8246CD-40DB-3349-4298-58A2857FF4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D71301C-500B-F57D-A638-9E2D674D16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68E38-3E68-6539-AD38-2873D602D2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30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283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5CD3-38EB-DEBD-EEFE-1EF129F77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Science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C6213-E13D-CDE0-711D-C3F7AA994F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  <a:p>
            <a:pPr lvl="1"/>
            <a:r>
              <a:rPr lang="en-US" dirty="0"/>
              <a:t>Even small networks can carry a lot of packets/flows</a:t>
            </a:r>
          </a:p>
          <a:p>
            <a:pPr lvl="1"/>
            <a:r>
              <a:rPr lang="en-US" dirty="0"/>
              <a:t>Analytics need to have good performance and scalability to be useful in practice</a:t>
            </a:r>
          </a:p>
          <a:p>
            <a:r>
              <a:rPr lang="en-US" dirty="0"/>
              <a:t>Granularity of the data</a:t>
            </a:r>
          </a:p>
          <a:p>
            <a:pPr lvl="1"/>
            <a:r>
              <a:rPr lang="en-US" dirty="0"/>
              <a:t>Details are often shed to reduce the overhead of collecting and storing network data</a:t>
            </a:r>
          </a:p>
          <a:p>
            <a:r>
              <a:rPr lang="en-US" dirty="0"/>
              <a:t>Lack of labeled data</a:t>
            </a:r>
          </a:p>
          <a:p>
            <a:pPr lvl="1"/>
            <a:r>
              <a:rPr lang="en-US" dirty="0"/>
              <a:t>SMEs are often too busy to spend time labeling data</a:t>
            </a:r>
          </a:p>
          <a:p>
            <a:pPr lvl="1"/>
            <a:r>
              <a:rPr lang="en-US" dirty="0"/>
              <a:t>The diversity of activities on a network further complicates the matter</a:t>
            </a:r>
          </a:p>
          <a:p>
            <a:r>
              <a:rPr lang="en-US" dirty="0"/>
              <a:t>Understanding the data</a:t>
            </a:r>
          </a:p>
          <a:p>
            <a:pPr lvl="1"/>
            <a:r>
              <a:rPr lang="en-US" dirty="0"/>
              <a:t>Encryption, virtualization, containerization, NATs, etc., all obscure the sender/recipient and communication</a:t>
            </a:r>
          </a:p>
          <a:p>
            <a:r>
              <a:rPr lang="en-US" dirty="0"/>
              <a:t>Privacy and Security</a:t>
            </a:r>
          </a:p>
          <a:p>
            <a:pPr lvl="1"/>
            <a:r>
              <a:rPr lang="en-US" dirty="0"/>
              <a:t>Certain fields may be missing or obscured due to privacy and security policies </a:t>
            </a:r>
            <a:r>
              <a:rPr lang="en-US"/>
              <a:t>and regulations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D5637-AE27-B0A0-6832-28933B26D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31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563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5CD3-38EB-DEBD-EEFE-1EF129F77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09" y="218208"/>
            <a:ext cx="11360800" cy="783771"/>
          </a:xfrm>
        </p:spPr>
        <p:txBody>
          <a:bodyPr/>
          <a:lstStyle/>
          <a:p>
            <a:pPr algn="ctr"/>
            <a:r>
              <a:rPr lang="en-US" sz="4000" dirty="0"/>
              <a:t>Challenges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C6213-E13D-CDE0-711D-C3F7AA994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641763"/>
            <a:ext cx="11360800" cy="4478482"/>
          </a:xfrm>
        </p:spPr>
        <p:txBody>
          <a:bodyPr/>
          <a:lstStyle/>
          <a:p>
            <a:r>
              <a:rPr lang="en-US" sz="2400" dirty="0"/>
              <a:t>Lack of data sets that are</a:t>
            </a:r>
          </a:p>
          <a:p>
            <a:pPr lvl="1"/>
            <a:r>
              <a:rPr lang="en-US" dirty="0"/>
              <a:t>publicly available</a:t>
            </a:r>
          </a:p>
          <a:p>
            <a:pPr lvl="1"/>
            <a:r>
              <a:rPr lang="en-US" dirty="0"/>
              <a:t>representative </a:t>
            </a:r>
          </a:p>
          <a:p>
            <a:pPr lvl="1"/>
            <a:r>
              <a:rPr lang="en-US" dirty="0"/>
              <a:t>Labeled – requires both effort and expertise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sz="2400" dirty="0"/>
              <a:t>Privacy and security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r>
              <a:rPr lang="en-US" sz="2400" dirty="0"/>
              <a:t>High volume</a:t>
            </a:r>
          </a:p>
          <a:p>
            <a:pPr lvl="1"/>
            <a:r>
              <a:rPr lang="en-US" dirty="0"/>
              <a:t>granularity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D5637-AE27-B0A0-6832-28933B26D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32</a:t>
            </a:fld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168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F5CD3-38EB-DEBD-EEFE-1EF129F77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09" y="-1"/>
            <a:ext cx="11360800" cy="783771"/>
          </a:xfrm>
        </p:spPr>
        <p:txBody>
          <a:bodyPr/>
          <a:lstStyle/>
          <a:p>
            <a:pPr algn="ctr"/>
            <a:r>
              <a:rPr lang="en-US" sz="4000" dirty="0"/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3C6213-E13D-CDE0-711D-C3F7AA994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117023"/>
            <a:ext cx="11360800" cy="4623954"/>
          </a:xfrm>
        </p:spPr>
        <p:txBody>
          <a:bodyPr/>
          <a:lstStyle/>
          <a:p>
            <a:pPr marL="114300" indent="0">
              <a:buNone/>
            </a:pPr>
            <a:endParaRPr lang="en-US" dirty="0"/>
          </a:p>
          <a:p>
            <a:r>
              <a:rPr lang="en-US" sz="2400" dirty="0"/>
              <a:t>Complex</a:t>
            </a:r>
          </a:p>
          <a:p>
            <a:pPr lvl="1"/>
            <a:r>
              <a:rPr lang="en-US" dirty="0"/>
              <a:t>Difficult to understand</a:t>
            </a:r>
          </a:p>
          <a:p>
            <a:pPr lvl="2"/>
            <a:r>
              <a:rPr lang="en-US" dirty="0"/>
              <a:t>Due to encryption, virtualization, containerization, NAT’s, etc.</a:t>
            </a:r>
          </a:p>
          <a:p>
            <a:pPr lvl="1"/>
            <a:r>
              <a:rPr lang="en-US" dirty="0"/>
              <a:t>Heterogeneous</a:t>
            </a:r>
          </a:p>
          <a:p>
            <a:pPr lvl="1"/>
            <a:r>
              <a:rPr lang="en-US" dirty="0"/>
              <a:t>Temporal and within-row dependencies</a:t>
            </a:r>
          </a:p>
          <a:p>
            <a:pPr lvl="1"/>
            <a:r>
              <a:rPr lang="en-US" dirty="0"/>
              <a:t>Long-tailed</a:t>
            </a:r>
          </a:p>
          <a:p>
            <a:pPr lvl="1"/>
            <a:r>
              <a:rPr lang="en-US" dirty="0"/>
              <a:t>Non-stationarity</a:t>
            </a:r>
          </a:p>
          <a:p>
            <a:pPr marL="114300" indent="0">
              <a:buNone/>
            </a:pPr>
            <a:endParaRPr lang="en-US" sz="2400" dirty="0"/>
          </a:p>
          <a:p>
            <a:r>
              <a:rPr lang="en-US" sz="2400" dirty="0"/>
              <a:t>Adversary</a:t>
            </a:r>
          </a:p>
          <a:p>
            <a:endParaRPr lang="en-US" sz="2400" dirty="0"/>
          </a:p>
          <a:p>
            <a:r>
              <a:rPr lang="en-US" sz="2400" dirty="0"/>
              <a:t>Validation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D5637-AE27-B0A0-6832-28933B26D5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33</a:t>
            </a:fld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3997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83C99-D1B5-9B22-B462-6ECDF22A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7A664-EA88-B9FB-8A11-BDC305414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58645"/>
            <a:ext cx="11360800" cy="4833188"/>
          </a:xfrm>
        </p:spPr>
        <p:txBody>
          <a:bodyPr/>
          <a:lstStyle/>
          <a:p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Sommer, Robin, and Vern Paxson. "Outside the closed world: On using machine learning for network intrusion detection." </a:t>
            </a:r>
            <a:r>
              <a:rPr lang="en-US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2010 IEEE symposium on security and privacy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IEEE, 2010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en-US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Anderson, Blake, and David McGrew. "Machine learning for encrypted malware traffic classification: accounting for noisy labels and non-stationarity." </a:t>
            </a:r>
            <a:r>
              <a:rPr lang="en-US" b="0" i="1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Proceedings of the 23rd ACM SIGKDD International Conference on knowledge discovery and data mining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2017.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Nguyen, Thuy TT, and Grenville Armitage. "A survey of techniques for internet traffic classification using machine learning." IEEE communications surveys &amp; tutorials 10.4 (2008): 56-76.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Benoît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Claise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2004. Cisco Systems NetFlow Services Export Version 9. RFC 3954.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Jordan Holland, Paul Schmitt, Nick Feamster, and Prateek Mittal. 2021. New directions in automated traffic analysis. In Proceedings of the 2021 ACM SIGSAC Conference on Computer and Communications Security. 3366–3383.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Kim,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Hyunchul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et al. "Internet traffic classification demystified: myths, caveats, and the best practices." Proceedings of the 2008 ACM </a:t>
            </a:r>
            <a:r>
              <a:rPr lang="en-US" b="0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CoNEXT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conference. 2008.</a:t>
            </a:r>
          </a:p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</a:rPr>
              <a:t>TCAP</a:t>
            </a:r>
            <a:endParaRPr lang="en-US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CDA93-AD15-1F8D-F523-D8023195B54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296609" y="6232861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34</a:t>
            </a:fld>
            <a:endParaRPr lang="e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043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C13C4B-CB2B-4AC9-A08A-42BE19AA8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11" y="516367"/>
            <a:ext cx="11360800" cy="3213200"/>
          </a:xfrm>
        </p:spPr>
        <p:txBody>
          <a:bodyPr/>
          <a:lstStyle/>
          <a:p>
            <a:r>
              <a:rPr lang="en-US" sz="6000" dirty="0"/>
              <a:t>Part 2: Network Data Representation Learning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0FB0F9-D3F6-440F-8966-A712DC351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00" y="4822323"/>
            <a:ext cx="11360800" cy="1567718"/>
          </a:xfrm>
        </p:spPr>
        <p:txBody>
          <a:bodyPr/>
          <a:lstStyle/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Manish Marwah, Martin Arlitt</a:t>
            </a:r>
          </a:p>
          <a:p>
            <a:pPr algn="l"/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C0C501-610A-003F-D774-4FAD2722FB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08759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127DBB-1109-60D8-6315-88FA81D1D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Outline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1CF5A7-A033-58F6-E1CA-BB2771F422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Feature engineering</a:t>
            </a:r>
          </a:p>
          <a:p>
            <a:r>
              <a:rPr lang="en-US" sz="3200" dirty="0"/>
              <a:t>Representation Learning</a:t>
            </a:r>
          </a:p>
          <a:p>
            <a:r>
              <a:rPr lang="en-US" sz="3200" dirty="0"/>
              <a:t>Representation learning for IP address, port number</a:t>
            </a:r>
          </a:p>
          <a:p>
            <a:r>
              <a:rPr lang="en-US" sz="3200" dirty="0"/>
              <a:t>Traffic as an image</a:t>
            </a:r>
          </a:p>
          <a:p>
            <a:r>
              <a:rPr lang="en-US" sz="3200" dirty="0"/>
              <a:t>Traffic as a sequence</a:t>
            </a:r>
          </a:p>
          <a:p>
            <a:r>
              <a:rPr lang="en-US" sz="3200" dirty="0"/>
              <a:t>Traffic as a graph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6FA9C7-80D1-AA4C-03B5-0049A38E42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2850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8A8F7-C43A-CA60-47CD-BCA23353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76DF41-72E0-DA13-8E5D-58CDE08D81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37</a:t>
            </a:fld>
            <a:endParaRPr lang="en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F902A-1A5A-2A8E-CADC-295E13F87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47" y="2606774"/>
            <a:ext cx="10548862" cy="2729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DDDA8F-0B09-F394-9ACD-970D1B322887}"/>
              </a:ext>
            </a:extLst>
          </p:cNvPr>
          <p:cNvSpPr txBox="1"/>
          <p:nvPr/>
        </p:nvSpPr>
        <p:spPr>
          <a:xfrm>
            <a:off x="9726851" y="5335792"/>
            <a:ext cx="193555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 err="1"/>
              <a:t>Bronzino</a:t>
            </a:r>
            <a:r>
              <a:rPr lang="en-US" sz="1000" dirty="0"/>
              <a:t> et al 21</a:t>
            </a:r>
          </a:p>
        </p:txBody>
      </p:sp>
    </p:spTree>
    <p:extLst>
      <p:ext uri="{BB962C8B-B14F-4D97-AF65-F5344CB8AC3E}">
        <p14:creationId xmlns:p14="http://schemas.microsoft.com/office/powerpoint/2010/main" val="4091682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FAA31-AF9E-FEA9-C5C7-FB9955E98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Netflow</a:t>
            </a:r>
            <a:r>
              <a:rPr lang="en-US" dirty="0"/>
              <a:t> data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744BC0-2423-8B73-7235-C8681557E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 flow</a:t>
            </a:r>
          </a:p>
          <a:p>
            <a:r>
              <a:rPr lang="en-US" dirty="0"/>
              <a:t>Multiple flows</a:t>
            </a:r>
          </a:p>
          <a:p>
            <a:r>
              <a:rPr lang="en-US" dirty="0"/>
              <a:t>Time window </a:t>
            </a:r>
          </a:p>
          <a:p>
            <a:r>
              <a:rPr lang="en-US" dirty="0"/>
              <a:t>Number of flows</a:t>
            </a:r>
          </a:p>
          <a:p>
            <a:r>
              <a:rPr lang="en-US" dirty="0"/>
              <a:t>Volume / count features</a:t>
            </a:r>
          </a:p>
          <a:p>
            <a:r>
              <a:rPr lang="en-US" dirty="0"/>
              <a:t>Entropy features</a:t>
            </a:r>
          </a:p>
          <a:p>
            <a:r>
              <a:rPr lang="en-US" dirty="0"/>
              <a:t>Internal / external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142455-5677-C717-3467-7C62BAF867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38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451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413017-7E53-250C-1A0C-BF33301C7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659" y="510921"/>
            <a:ext cx="10478278" cy="811706"/>
          </a:xfrm>
        </p:spPr>
        <p:txBody>
          <a:bodyPr/>
          <a:lstStyle/>
          <a:p>
            <a:pPr marL="114300" indent="0">
              <a:buNone/>
            </a:pPr>
            <a:r>
              <a:rPr lang="en-US" sz="4000" dirty="0"/>
              <a:t>Basic Features: Header Fields of Protocols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3BCC7-0CAD-6D5F-B61C-5C75A02C54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39</a:t>
            </a:fld>
            <a:endParaRPr lang="en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E3EA07-5BFC-6B66-E56A-FC79C8C641A9}"/>
              </a:ext>
            </a:extLst>
          </p:cNvPr>
          <p:cNvGrpSpPr/>
          <p:nvPr/>
        </p:nvGrpSpPr>
        <p:grpSpPr>
          <a:xfrm>
            <a:off x="1841573" y="2529299"/>
            <a:ext cx="8998061" cy="3166326"/>
            <a:chOff x="1681775" y="233221"/>
            <a:chExt cx="8998061" cy="31663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A4F8A1-F6C1-7C94-8F29-1D2958147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1775" y="233221"/>
              <a:ext cx="8828450" cy="28650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A9525BA-3E81-D581-4DBE-2D54FC10C181}"/>
                </a:ext>
              </a:extLst>
            </p:cNvPr>
            <p:cNvSpPr txBox="1"/>
            <p:nvPr/>
          </p:nvSpPr>
          <p:spPr>
            <a:xfrm>
              <a:off x="9516862" y="3153326"/>
              <a:ext cx="116297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Davis et al 2011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0354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582BD-1D6D-2150-36BF-6692CD633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not be covered?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AF7F42-7753-75C5-95BA-8E0D7FE1E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Cybersecurity in general</a:t>
            </a:r>
          </a:p>
          <a:p>
            <a:pPr lvl="1"/>
            <a:r>
              <a:rPr lang="en-US" dirty="0"/>
              <a:t>very broad topic; we focus on two specific ML challenges</a:t>
            </a:r>
          </a:p>
          <a:p>
            <a:r>
              <a:rPr lang="en-US" dirty="0"/>
              <a:t>Different types of attacks, how to prevent/detect them</a:t>
            </a:r>
          </a:p>
          <a:p>
            <a:r>
              <a:rPr lang="en-US" dirty="0"/>
              <a:t>Attacks against ML detectors</a:t>
            </a:r>
          </a:p>
          <a:p>
            <a:r>
              <a:rPr lang="en-US" dirty="0"/>
              <a:t>Data attacks, e.g., data poisoning attacks </a:t>
            </a:r>
          </a:p>
          <a:p>
            <a:r>
              <a:rPr lang="en-US" dirty="0"/>
              <a:t>Detailed description of deep learning methods</a:t>
            </a:r>
          </a:p>
          <a:p>
            <a:r>
              <a:rPr lang="en-US" dirty="0"/>
              <a:t>Privacy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BD1F6C-97C3-C4E5-58F5-A36837725B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4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8636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E1C42-2470-17B7-CBC5-62D282F02B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40</a:t>
            </a:fld>
            <a:endParaRPr lang="en">
              <a:solidFill>
                <a:srgbClr val="000000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5157DB8-ABFE-32AB-6D14-CADD62D98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09806" y="246221"/>
            <a:ext cx="7215429" cy="608942"/>
          </a:xfrm>
        </p:spPr>
        <p:txBody>
          <a:bodyPr/>
          <a:lstStyle/>
          <a:p>
            <a:pPr marL="114300" indent="0">
              <a:buNone/>
            </a:pPr>
            <a:r>
              <a:rPr lang="en-US" dirty="0"/>
              <a:t>Derived Features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85AAEE-1918-79A3-92F2-996F98007A59}"/>
              </a:ext>
            </a:extLst>
          </p:cNvPr>
          <p:cNvGrpSpPr/>
          <p:nvPr/>
        </p:nvGrpSpPr>
        <p:grpSpPr>
          <a:xfrm>
            <a:off x="5235715" y="1967381"/>
            <a:ext cx="7434418" cy="4890619"/>
            <a:chOff x="2286854" y="611182"/>
            <a:chExt cx="7434418" cy="48906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21A2E70-29C4-7223-64C1-A04C47881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854" y="611182"/>
              <a:ext cx="6978754" cy="464439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4FAF20-55CA-E46C-5301-EDE09AED5256}"/>
                </a:ext>
              </a:extLst>
            </p:cNvPr>
            <p:cNvSpPr txBox="1"/>
            <p:nvPr/>
          </p:nvSpPr>
          <p:spPr>
            <a:xfrm>
              <a:off x="8246100" y="5255580"/>
              <a:ext cx="147517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Davis et al 2011</a:t>
              </a:r>
            </a:p>
          </p:txBody>
        </p:sp>
      </p:grp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F973429-008D-816E-621C-8E356614D9AC}"/>
              </a:ext>
            </a:extLst>
          </p:cNvPr>
          <p:cNvSpPr txBox="1">
            <a:spLocks/>
          </p:cNvSpPr>
          <p:nvPr/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kern="0" dirty="0"/>
              <a:t>Single flow</a:t>
            </a:r>
          </a:p>
          <a:p>
            <a:pPr lvl="1"/>
            <a:r>
              <a:rPr lang="en-US" kern="0" dirty="0"/>
              <a:t>Contextual: quad</a:t>
            </a:r>
          </a:p>
          <a:p>
            <a:pPr lvl="1"/>
            <a:endParaRPr lang="en-US" kern="0" dirty="0"/>
          </a:p>
          <a:p>
            <a:endParaRPr lang="en-US" kern="0" dirty="0"/>
          </a:p>
          <a:p>
            <a:r>
              <a:rPr lang="en-US" kern="0" dirty="0"/>
              <a:t>Multiple flows</a:t>
            </a:r>
          </a:p>
          <a:p>
            <a:r>
              <a:rPr lang="en-US" kern="0" dirty="0"/>
              <a:t>Time window </a:t>
            </a:r>
          </a:p>
          <a:p>
            <a:r>
              <a:rPr lang="en-US" kern="0" dirty="0"/>
              <a:t>Number of flows</a:t>
            </a:r>
          </a:p>
          <a:p>
            <a:r>
              <a:rPr lang="en-US" kern="0" dirty="0"/>
              <a:t>Volume / count features</a:t>
            </a:r>
          </a:p>
          <a:p>
            <a:r>
              <a:rPr lang="en-US" kern="0" dirty="0"/>
              <a:t>Entropy features</a:t>
            </a:r>
          </a:p>
          <a:p>
            <a:r>
              <a:rPr lang="en-US" kern="0" dirty="0"/>
              <a:t>Internal / external features</a:t>
            </a:r>
          </a:p>
        </p:txBody>
      </p:sp>
    </p:spTree>
    <p:extLst>
      <p:ext uri="{BB962C8B-B14F-4D97-AF65-F5344CB8AC3E}">
        <p14:creationId xmlns:p14="http://schemas.microsoft.com/office/powerpoint/2010/main" val="33859963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E1C42-2470-17B7-CBC5-62D282F02B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41</a:t>
            </a:fld>
            <a:endParaRPr lang="en">
              <a:solidFill>
                <a:schemeClr val="tx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5157DB8-ABFE-32AB-6D14-CADD62D98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8539" y="444016"/>
            <a:ext cx="11271379" cy="608942"/>
          </a:xfrm>
        </p:spPr>
        <p:txBody>
          <a:bodyPr/>
          <a:lstStyle/>
          <a:p>
            <a:pPr marL="114300" indent="0">
              <a:buNone/>
            </a:pPr>
            <a:r>
              <a:rPr lang="en-US" sz="3200" dirty="0"/>
              <a:t>Examples of Features derived from a single flow / connection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185AAEE-1918-79A3-92F2-996F98007A59}"/>
              </a:ext>
            </a:extLst>
          </p:cNvPr>
          <p:cNvGrpSpPr/>
          <p:nvPr/>
        </p:nvGrpSpPr>
        <p:grpSpPr>
          <a:xfrm>
            <a:off x="2599047" y="1465115"/>
            <a:ext cx="7434418" cy="4890619"/>
            <a:chOff x="2286854" y="611182"/>
            <a:chExt cx="7434418" cy="48906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21A2E70-29C4-7223-64C1-A04C47881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854" y="611182"/>
              <a:ext cx="6978754" cy="464439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34FAF20-55CA-E46C-5301-EDE09AED5256}"/>
                </a:ext>
              </a:extLst>
            </p:cNvPr>
            <p:cNvSpPr txBox="1"/>
            <p:nvPr/>
          </p:nvSpPr>
          <p:spPr>
            <a:xfrm>
              <a:off x="8246100" y="5255580"/>
              <a:ext cx="147517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Davis et al 2011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17136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E1C42-2470-17B7-CBC5-62D282F02B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42</a:t>
            </a:fld>
            <a:endParaRPr lang="en">
              <a:solidFill>
                <a:srgbClr val="000000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5157DB8-ABFE-32AB-6D14-CADD62D98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2392" y="249845"/>
            <a:ext cx="10888823" cy="535268"/>
          </a:xfrm>
        </p:spPr>
        <p:txBody>
          <a:bodyPr/>
          <a:lstStyle/>
          <a:p>
            <a:pPr marL="114300" indent="0">
              <a:buNone/>
            </a:pPr>
            <a:r>
              <a:rPr lang="en-US" sz="2800" dirty="0"/>
              <a:t>Examples of features derived from a multiple flows / connections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E96332-7C97-E3EA-7150-358560FD663E}"/>
              </a:ext>
            </a:extLst>
          </p:cNvPr>
          <p:cNvGrpSpPr/>
          <p:nvPr/>
        </p:nvGrpSpPr>
        <p:grpSpPr>
          <a:xfrm>
            <a:off x="2592279" y="1031334"/>
            <a:ext cx="7007442" cy="5432508"/>
            <a:chOff x="2592279" y="1031334"/>
            <a:chExt cx="7007442" cy="54325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571EBA-0D68-7DD5-924F-F668124A4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2279" y="1031334"/>
              <a:ext cx="6587231" cy="5186287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F4CAAA-CE55-8A30-5123-1C7A6B9DD71B}"/>
                </a:ext>
              </a:extLst>
            </p:cNvPr>
            <p:cNvSpPr txBox="1"/>
            <p:nvPr/>
          </p:nvSpPr>
          <p:spPr>
            <a:xfrm>
              <a:off x="8124549" y="6217621"/>
              <a:ext cx="1475172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 dirty="0"/>
                <a:t>Davis et al 2011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21574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E1C42-2470-17B7-CBC5-62D282F02B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43</a:t>
            </a:fld>
            <a:endParaRPr lang="en">
              <a:solidFill>
                <a:schemeClr val="tx1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5157DB8-ABFE-32AB-6D14-CADD62D98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0890" y="333440"/>
            <a:ext cx="9647853" cy="823556"/>
          </a:xfrm>
        </p:spPr>
        <p:txBody>
          <a:bodyPr/>
          <a:lstStyle/>
          <a:p>
            <a:pPr marL="114300" indent="0">
              <a:buNone/>
            </a:pPr>
            <a:r>
              <a:rPr lang="en-US" sz="3600" dirty="0"/>
              <a:t>Examples of volume / count 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20E600-046D-C4C0-EA90-78FC0BAF4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980" y="1616413"/>
            <a:ext cx="5950039" cy="362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255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8902E-BB1A-F027-EF22-B954F7E27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is difficult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66F404-96EE-64D6-F3AA-A17F4E579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Manual and laborious</a:t>
            </a:r>
          </a:p>
          <a:p>
            <a:r>
              <a:rPr lang="en-US" dirty="0"/>
              <a:t>Requires deep domain knowledge</a:t>
            </a:r>
          </a:p>
          <a:p>
            <a:r>
              <a:rPr lang="en-US" dirty="0"/>
              <a:t>Based on extensive trial and error</a:t>
            </a:r>
          </a:p>
          <a:p>
            <a:r>
              <a:rPr lang="en-US" dirty="0"/>
              <a:t>Subjective (introduces bias of the domain expert – could be good or bad)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FC67BA-3AFE-C819-06EA-D8577E757E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44</a:t>
            </a:fld>
            <a:endParaRPr lang="e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025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2CFC5C-96C5-2FE4-E029-5079FD855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C09E0-30FF-959D-F0BC-883ABBDE8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Representation Learning</a:t>
            </a:r>
          </a:p>
          <a:p>
            <a:r>
              <a:rPr lang="en-US" dirty="0"/>
              <a:t>What is feature learning?</a:t>
            </a:r>
          </a:p>
          <a:p>
            <a:r>
              <a:rPr lang="en-US" dirty="0"/>
              <a:t>Distributed representations</a:t>
            </a:r>
          </a:p>
          <a:p>
            <a:r>
              <a:rPr lang="en-US" dirty="0"/>
              <a:t>word2vec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Representation learning for Network traffic data</a:t>
            </a:r>
          </a:p>
          <a:p>
            <a:r>
              <a:rPr lang="en-US" dirty="0"/>
              <a:t>Feature learning for network traffic data</a:t>
            </a:r>
          </a:p>
          <a:p>
            <a:r>
              <a:rPr lang="en-US" dirty="0"/>
              <a:t>IP2vec</a:t>
            </a:r>
          </a:p>
          <a:p>
            <a:r>
              <a:rPr lang="en-US" dirty="0"/>
              <a:t>tls2vec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9F3049-B749-CFC1-3572-3E4676CB9F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02620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3E5CB-DF56-4FB5-B5C2-0353DB35F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36167"/>
            <a:ext cx="11360800" cy="763600"/>
          </a:xfrm>
        </p:spPr>
        <p:txBody>
          <a:bodyPr/>
          <a:lstStyle/>
          <a:p>
            <a:r>
              <a:rPr lang="en-US" sz="4000" dirty="0"/>
              <a:t>Feature Learning in Computer Vision</a:t>
            </a:r>
          </a:p>
        </p:txBody>
      </p:sp>
      <p:pic>
        <p:nvPicPr>
          <p:cNvPr id="6" name="Shape 181">
            <a:extLst>
              <a:ext uri="{FF2B5EF4-FFF2-40B4-BE49-F238E27FC236}">
                <a16:creationId xmlns:a16="http://schemas.microsoft.com/office/drawing/2014/main" id="{5CC25DA3-45E4-4E66-B1B5-F7FE8DD5617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20695" y="1706302"/>
            <a:ext cx="722705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82">
            <a:extLst>
              <a:ext uri="{FF2B5EF4-FFF2-40B4-BE49-F238E27FC236}">
                <a16:creationId xmlns:a16="http://schemas.microsoft.com/office/drawing/2014/main" id="{BB9A5520-CAE3-4F38-ACBA-48016A1B13EB}"/>
              </a:ext>
            </a:extLst>
          </p:cNvPr>
          <p:cNvSpPr txBox="1"/>
          <p:nvPr/>
        </p:nvSpPr>
        <p:spPr>
          <a:xfrm>
            <a:off x="3176026" y="2469902"/>
            <a:ext cx="1214067" cy="3796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400" b="1" kern="0" dirty="0">
                <a:solidFill>
                  <a:schemeClr val="accent2"/>
                </a:solidFill>
                <a:cs typeface="Arial"/>
                <a:sym typeface="Arial"/>
              </a:rPr>
              <a:t>[224x224x3]</a:t>
            </a:r>
          </a:p>
        </p:txBody>
      </p:sp>
      <p:cxnSp>
        <p:nvCxnSpPr>
          <p:cNvPr id="8" name="Shape 183">
            <a:extLst>
              <a:ext uri="{FF2B5EF4-FFF2-40B4-BE49-F238E27FC236}">
                <a16:creationId xmlns:a16="http://schemas.microsoft.com/office/drawing/2014/main" id="{9FE386F1-6D56-4315-ADF6-0D417227725D}"/>
              </a:ext>
            </a:extLst>
          </p:cNvPr>
          <p:cNvCxnSpPr/>
          <p:nvPr/>
        </p:nvCxnSpPr>
        <p:spPr>
          <a:xfrm>
            <a:off x="9047097" y="3336325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" name="Shape 186">
            <a:extLst>
              <a:ext uri="{FF2B5EF4-FFF2-40B4-BE49-F238E27FC236}">
                <a16:creationId xmlns:a16="http://schemas.microsoft.com/office/drawing/2014/main" id="{319D73B2-CDE6-4F55-98CE-E8D8945DA4B5}"/>
              </a:ext>
            </a:extLst>
          </p:cNvPr>
          <p:cNvSpPr/>
          <p:nvPr/>
        </p:nvSpPr>
        <p:spPr>
          <a:xfrm>
            <a:off x="4890980" y="1706302"/>
            <a:ext cx="2198700" cy="8589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2400" kern="0" dirty="0">
                <a:solidFill>
                  <a:srgbClr val="000000"/>
                </a:solidFill>
                <a:cs typeface="Arial"/>
                <a:sym typeface="Arial"/>
              </a:rPr>
              <a:t>Handcrafted features</a:t>
            </a:r>
          </a:p>
        </p:txBody>
      </p:sp>
      <p:cxnSp>
        <p:nvCxnSpPr>
          <p:cNvPr id="12" name="Shape 187">
            <a:extLst>
              <a:ext uri="{FF2B5EF4-FFF2-40B4-BE49-F238E27FC236}">
                <a16:creationId xmlns:a16="http://schemas.microsoft.com/office/drawing/2014/main" id="{10236F07-8C22-4C4E-A56C-50FF685CA4F6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343400" y="2088102"/>
            <a:ext cx="54758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4985EA3-1A8A-47C6-A107-B7079A069AC8}"/>
              </a:ext>
            </a:extLst>
          </p:cNvPr>
          <p:cNvSpPr txBox="1"/>
          <p:nvPr/>
        </p:nvSpPr>
        <p:spPr>
          <a:xfrm>
            <a:off x="5495030" y="2605299"/>
            <a:ext cx="8513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GIST</a:t>
            </a:r>
          </a:p>
          <a:p>
            <a:r>
              <a:rPr lang="en-US" sz="1400" dirty="0" err="1"/>
              <a:t>HoG</a:t>
            </a:r>
            <a:endParaRPr lang="en-US" sz="1400" dirty="0"/>
          </a:p>
          <a:p>
            <a:r>
              <a:rPr lang="en-US" sz="1400" dirty="0"/>
              <a:t>SIFT</a:t>
            </a:r>
          </a:p>
          <a:p>
            <a:r>
              <a:rPr lang="en-US" sz="1400" dirty="0"/>
              <a:t>…</a:t>
            </a:r>
          </a:p>
        </p:txBody>
      </p:sp>
      <p:sp>
        <p:nvSpPr>
          <p:cNvPr id="20" name="Shape 186">
            <a:extLst>
              <a:ext uri="{FF2B5EF4-FFF2-40B4-BE49-F238E27FC236}">
                <a16:creationId xmlns:a16="http://schemas.microsoft.com/office/drawing/2014/main" id="{ED6B9A2C-260D-422C-8365-9972DC44CC75}"/>
              </a:ext>
            </a:extLst>
          </p:cNvPr>
          <p:cNvSpPr/>
          <p:nvPr/>
        </p:nvSpPr>
        <p:spPr>
          <a:xfrm>
            <a:off x="7637260" y="1699372"/>
            <a:ext cx="2198700" cy="858900"/>
          </a:xfrm>
          <a:prstGeom prst="rect">
            <a:avLst/>
          </a:prstGeom>
          <a:solidFill>
            <a:srgbClr val="00B0F0">
              <a:alpha val="99000"/>
            </a:srgbClr>
          </a:solidFill>
          <a:ln w="9525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/>
            <a:r>
              <a:rPr lang="en" sz="2400" kern="0" dirty="0">
                <a:solidFill>
                  <a:srgbClr val="000000"/>
                </a:solidFill>
                <a:cs typeface="Arial"/>
                <a:sym typeface="Arial"/>
              </a:rPr>
              <a:t>ML Classfier</a:t>
            </a:r>
          </a:p>
        </p:txBody>
      </p:sp>
      <p:cxnSp>
        <p:nvCxnSpPr>
          <p:cNvPr id="21" name="Shape 187">
            <a:extLst>
              <a:ext uri="{FF2B5EF4-FFF2-40B4-BE49-F238E27FC236}">
                <a16:creationId xmlns:a16="http://schemas.microsoft.com/office/drawing/2014/main" id="{91F57E30-F0B3-4592-AAE9-A536B6A57CBC}"/>
              </a:ext>
            </a:extLst>
          </p:cNvPr>
          <p:cNvCxnSpPr>
            <a:cxnSpLocks/>
          </p:cNvCxnSpPr>
          <p:nvPr/>
        </p:nvCxnSpPr>
        <p:spPr>
          <a:xfrm>
            <a:off x="7089680" y="2100405"/>
            <a:ext cx="54758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" name="Shape 187">
            <a:extLst>
              <a:ext uri="{FF2B5EF4-FFF2-40B4-BE49-F238E27FC236}">
                <a16:creationId xmlns:a16="http://schemas.microsoft.com/office/drawing/2014/main" id="{37D79053-F09A-4599-90E2-52697A6450B9}"/>
              </a:ext>
            </a:extLst>
          </p:cNvPr>
          <p:cNvCxnSpPr>
            <a:cxnSpLocks/>
          </p:cNvCxnSpPr>
          <p:nvPr/>
        </p:nvCxnSpPr>
        <p:spPr>
          <a:xfrm>
            <a:off x="9852318" y="2107050"/>
            <a:ext cx="54758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67EAA5B-E8C1-480D-80D2-BAA6C871DB40}"/>
              </a:ext>
            </a:extLst>
          </p:cNvPr>
          <p:cNvSpPr txBox="1"/>
          <p:nvPr/>
        </p:nvSpPr>
        <p:spPr>
          <a:xfrm>
            <a:off x="10615795" y="1957335"/>
            <a:ext cx="112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“Cat”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9EBCD3-2EC8-4545-B9A7-BC39EE787920}"/>
              </a:ext>
            </a:extLst>
          </p:cNvPr>
          <p:cNvSpPr txBox="1"/>
          <p:nvPr/>
        </p:nvSpPr>
        <p:spPr>
          <a:xfrm>
            <a:off x="7908205" y="2601260"/>
            <a:ext cx="1440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Shallow NN</a:t>
            </a:r>
          </a:p>
          <a:p>
            <a:r>
              <a:rPr lang="en-US" sz="1400" dirty="0"/>
              <a:t>SVM</a:t>
            </a:r>
          </a:p>
          <a:p>
            <a:r>
              <a:rPr lang="en-US" sz="1400" dirty="0"/>
              <a:t>Random Forest</a:t>
            </a:r>
          </a:p>
          <a:p>
            <a:r>
              <a:rPr lang="en-US" sz="1400" dirty="0"/>
              <a:t>…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9C3B5F-4820-417C-8BC6-38046A98DE99}"/>
              </a:ext>
            </a:extLst>
          </p:cNvPr>
          <p:cNvSpPr txBox="1"/>
          <p:nvPr/>
        </p:nvSpPr>
        <p:spPr>
          <a:xfrm>
            <a:off x="5498217" y="1360728"/>
            <a:ext cx="11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4CCE056-F29C-41ED-ACF0-CC7CA38D4B67}"/>
              </a:ext>
            </a:extLst>
          </p:cNvPr>
          <p:cNvSpPr txBox="1"/>
          <p:nvPr/>
        </p:nvSpPr>
        <p:spPr>
          <a:xfrm>
            <a:off x="8149069" y="1324196"/>
            <a:ext cx="11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Learned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2A156A-258C-4DC2-99E8-7B538068E940}"/>
              </a:ext>
            </a:extLst>
          </p:cNvPr>
          <p:cNvSpPr txBox="1"/>
          <p:nvPr/>
        </p:nvSpPr>
        <p:spPr>
          <a:xfrm>
            <a:off x="378645" y="1788144"/>
            <a:ext cx="2249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Traditional approach to image classification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AF8145-CB12-4EE8-9E06-96DAF65D7C53}"/>
              </a:ext>
            </a:extLst>
          </p:cNvPr>
          <p:cNvSpPr txBox="1"/>
          <p:nvPr/>
        </p:nvSpPr>
        <p:spPr>
          <a:xfrm>
            <a:off x="378645" y="4894926"/>
            <a:ext cx="2249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learning approach to image classification</a:t>
            </a:r>
          </a:p>
        </p:txBody>
      </p:sp>
      <p:pic>
        <p:nvPicPr>
          <p:cNvPr id="30" name="Shape 181">
            <a:extLst>
              <a:ext uri="{FF2B5EF4-FFF2-40B4-BE49-F238E27FC236}">
                <a16:creationId xmlns:a16="http://schemas.microsoft.com/office/drawing/2014/main" id="{AA812199-3B6D-4173-9E53-05510D50521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89434" y="4649066"/>
            <a:ext cx="722705" cy="7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182">
            <a:extLst>
              <a:ext uri="{FF2B5EF4-FFF2-40B4-BE49-F238E27FC236}">
                <a16:creationId xmlns:a16="http://schemas.microsoft.com/office/drawing/2014/main" id="{E809BF17-7BB0-4228-977D-F2BC90A96E53}"/>
              </a:ext>
            </a:extLst>
          </p:cNvPr>
          <p:cNvSpPr txBox="1"/>
          <p:nvPr/>
        </p:nvSpPr>
        <p:spPr>
          <a:xfrm>
            <a:off x="3244765" y="5412666"/>
            <a:ext cx="1214067" cy="37965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400" b="1" kern="0" dirty="0">
                <a:solidFill>
                  <a:schemeClr val="accent2"/>
                </a:solidFill>
                <a:cs typeface="Arial"/>
                <a:sym typeface="Arial"/>
              </a:rPr>
              <a:t>[224x224x3]</a:t>
            </a:r>
          </a:p>
        </p:txBody>
      </p:sp>
      <p:cxnSp>
        <p:nvCxnSpPr>
          <p:cNvPr id="32" name="Shape 183">
            <a:extLst>
              <a:ext uri="{FF2B5EF4-FFF2-40B4-BE49-F238E27FC236}">
                <a16:creationId xmlns:a16="http://schemas.microsoft.com/office/drawing/2014/main" id="{C3C1219D-E2FF-445E-AD4D-C985D5FD663A}"/>
              </a:ext>
            </a:extLst>
          </p:cNvPr>
          <p:cNvCxnSpPr/>
          <p:nvPr/>
        </p:nvCxnSpPr>
        <p:spPr>
          <a:xfrm>
            <a:off x="9115836" y="6279089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4" name="Shape 187">
            <a:extLst>
              <a:ext uri="{FF2B5EF4-FFF2-40B4-BE49-F238E27FC236}">
                <a16:creationId xmlns:a16="http://schemas.microsoft.com/office/drawing/2014/main" id="{6EFDD845-3C13-4125-A09A-B692DC216BFF}"/>
              </a:ext>
            </a:extLst>
          </p:cNvPr>
          <p:cNvCxnSpPr>
            <a:cxnSpLocks/>
            <a:stCxn id="30" idx="3"/>
          </p:cNvCxnSpPr>
          <p:nvPr/>
        </p:nvCxnSpPr>
        <p:spPr>
          <a:xfrm>
            <a:off x="4412139" y="5030866"/>
            <a:ext cx="54758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8" name="Shape 187">
            <a:extLst>
              <a:ext uri="{FF2B5EF4-FFF2-40B4-BE49-F238E27FC236}">
                <a16:creationId xmlns:a16="http://schemas.microsoft.com/office/drawing/2014/main" id="{528E335C-7E88-4720-B0DC-70D3B1C157F0}"/>
              </a:ext>
            </a:extLst>
          </p:cNvPr>
          <p:cNvCxnSpPr>
            <a:cxnSpLocks/>
          </p:cNvCxnSpPr>
          <p:nvPr/>
        </p:nvCxnSpPr>
        <p:spPr>
          <a:xfrm>
            <a:off x="9921057" y="5049814"/>
            <a:ext cx="547580" cy="0"/>
          </a:xfrm>
          <a:prstGeom prst="straightConnector1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96607C4-C0E8-407F-8C42-9D72CC04E914}"/>
              </a:ext>
            </a:extLst>
          </p:cNvPr>
          <p:cNvSpPr txBox="1"/>
          <p:nvPr/>
        </p:nvSpPr>
        <p:spPr>
          <a:xfrm>
            <a:off x="10684534" y="4900099"/>
            <a:ext cx="1128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“Cat”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46D145-9F8F-4A17-B50F-2DFD135C089E}"/>
              </a:ext>
            </a:extLst>
          </p:cNvPr>
          <p:cNvSpPr txBox="1"/>
          <p:nvPr/>
        </p:nvSpPr>
        <p:spPr>
          <a:xfrm>
            <a:off x="6775929" y="4214904"/>
            <a:ext cx="117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Learned</a:t>
            </a:r>
          </a:p>
        </p:txBody>
      </p:sp>
      <p:pic>
        <p:nvPicPr>
          <p:cNvPr id="43" name="Shape 180">
            <a:extLst>
              <a:ext uri="{FF2B5EF4-FFF2-40B4-BE49-F238E27FC236}">
                <a16:creationId xmlns:a16="http://schemas.microsoft.com/office/drawing/2014/main" id="{A7D4645E-1964-428D-A503-1CA5FF0A748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450" y="4649066"/>
            <a:ext cx="4895607" cy="1024637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A79FA49-8FFE-4F30-95CA-D413AC4E475A}"/>
              </a:ext>
            </a:extLst>
          </p:cNvPr>
          <p:cNvSpPr txBox="1"/>
          <p:nvPr/>
        </p:nvSpPr>
        <p:spPr>
          <a:xfrm>
            <a:off x="6411288" y="5669865"/>
            <a:ext cx="3035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Deep neural network</a:t>
            </a:r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1E570488-46F8-4DB7-A678-D231DB9B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FC7B-D7AB-4703-968A-60A7700FF7E7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64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9" grpId="0"/>
      <p:bldP spid="20" grpId="0" animBg="1"/>
      <p:bldP spid="23" grpId="0"/>
      <p:bldP spid="24" grpId="0"/>
      <p:bldP spid="26" grpId="0"/>
      <p:bldP spid="27" grpId="0"/>
      <p:bldP spid="28" grpId="0"/>
      <p:bldP spid="29" grpId="0"/>
      <p:bldP spid="31" grpId="0"/>
      <p:bldP spid="39" grpId="0"/>
      <p:bldP spid="42" grpId="0"/>
      <p:bldP spid="4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9C656-CD67-871B-2D6D-F3A9403C8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domain information necessary?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BC6E3-E19A-6627-9BDF-6FECDD6C8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FC7B-D7AB-4703-968A-60A7700FF7E7}" type="slidenum">
              <a:rPr lang="en-GB" smtClean="0"/>
              <a:t>47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A67998-1B00-52FA-FC50-596C16B90BFA}"/>
              </a:ext>
            </a:extLst>
          </p:cNvPr>
          <p:cNvCxnSpPr/>
          <p:nvPr/>
        </p:nvCxnSpPr>
        <p:spPr>
          <a:xfrm>
            <a:off x="2146678" y="2622159"/>
            <a:ext cx="7661429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29ED96F-8754-E3F2-5D0C-E8715BFC236A}"/>
              </a:ext>
            </a:extLst>
          </p:cNvPr>
          <p:cNvSpPr txBox="1"/>
          <p:nvPr/>
        </p:nvSpPr>
        <p:spPr>
          <a:xfrm>
            <a:off x="1248696" y="2939845"/>
            <a:ext cx="150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Tabula Rasa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D5780C-3548-0BB1-E3FE-5FAB0CECF237}"/>
              </a:ext>
            </a:extLst>
          </p:cNvPr>
          <p:cNvSpPr txBox="1"/>
          <p:nvPr/>
        </p:nvSpPr>
        <p:spPr>
          <a:xfrm>
            <a:off x="9247238" y="2917722"/>
            <a:ext cx="150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Domain Expert Rules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7795E1-13DD-4036-3504-0CFA1D5ADAB9}"/>
              </a:ext>
            </a:extLst>
          </p:cNvPr>
          <p:cNvSpPr txBox="1"/>
          <p:nvPr/>
        </p:nvSpPr>
        <p:spPr>
          <a:xfrm>
            <a:off x="1799303" y="4621161"/>
            <a:ext cx="6341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does the sweet spot lie?</a:t>
            </a:r>
          </a:p>
        </p:txBody>
      </p:sp>
    </p:spTree>
    <p:extLst>
      <p:ext uri="{BB962C8B-B14F-4D97-AF65-F5344CB8AC3E}">
        <p14:creationId xmlns:p14="http://schemas.microsoft.com/office/powerpoint/2010/main" val="410796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95159-B0E3-CE25-FD59-B43B12946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Netflow</a:t>
            </a:r>
            <a:r>
              <a:rPr lang="en-US" dirty="0"/>
              <a:t>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E6604-31DF-EAF9-1F8C-A586468FE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 addresses</a:t>
            </a:r>
          </a:p>
          <a:p>
            <a:r>
              <a:rPr lang="en-US" dirty="0"/>
              <a:t>Port numbers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F2610-6925-50B7-CCA9-1D256647E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5FC7B-D7AB-4703-968A-60A7700FF7E7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5278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785C1-BDB6-9957-C7C3-D3BBB8F10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an IP address as a feature?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6791C-C844-ADC0-F86C-A59EAA651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Ignore it</a:t>
            </a:r>
          </a:p>
          <a:p>
            <a:endParaRPr lang="en-US" dirty="0"/>
          </a:p>
          <a:p>
            <a:r>
              <a:rPr lang="en-US" dirty="0"/>
              <a:t>Indirect features</a:t>
            </a:r>
          </a:p>
          <a:p>
            <a:endParaRPr lang="en-US" dirty="0"/>
          </a:p>
          <a:p>
            <a:r>
              <a:rPr lang="en-US" dirty="0"/>
              <a:t>binarize, extract 32 features (IPv4)</a:t>
            </a:r>
          </a:p>
          <a:p>
            <a:endParaRPr lang="en-US" dirty="0"/>
          </a:p>
          <a:p>
            <a:r>
              <a:rPr lang="en-US" dirty="0"/>
              <a:t>convert to geo locations and use longitude, latitude</a:t>
            </a:r>
          </a:p>
          <a:p>
            <a:endParaRPr lang="en-US" dirty="0"/>
          </a:p>
          <a:p>
            <a:r>
              <a:rPr lang="en-US" dirty="0"/>
              <a:t>define a hierarchy of IP addresses, compute distance based on this tree [26]</a:t>
            </a:r>
          </a:p>
          <a:p>
            <a:endParaRPr lang="en-US" dirty="0"/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Can we learn features with minimal domain knowledge?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E8326-5D03-6B30-38F0-F3AE5EAFDF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49</a:t>
            </a:fld>
            <a:endParaRPr lang="e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686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C13C4B-CB2B-4AC9-A08A-42BE19AA8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611" y="516367"/>
            <a:ext cx="11360800" cy="3213200"/>
          </a:xfrm>
        </p:spPr>
        <p:txBody>
          <a:bodyPr/>
          <a:lstStyle/>
          <a:p>
            <a:r>
              <a:rPr lang="en-US" sz="6000" dirty="0"/>
              <a:t>Part 1: Network Traffic Data 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0FB0F9-D3F6-440F-8966-A712DC351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00" y="4822323"/>
            <a:ext cx="11360800" cy="1567718"/>
          </a:xfrm>
        </p:spPr>
        <p:txBody>
          <a:bodyPr/>
          <a:lstStyle/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Manish Marwah, Martin Arlitt</a:t>
            </a:r>
          </a:p>
          <a:p>
            <a:pPr algn="l"/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B0C29E-FA52-73F0-96B1-861226625E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28080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92DF17-0542-8C9B-00FB-5008600B7D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92767"/>
            <a:ext cx="10471355" cy="2736800"/>
          </a:xfrm>
        </p:spPr>
        <p:txBody>
          <a:bodyPr/>
          <a:lstStyle/>
          <a:p>
            <a:r>
              <a:rPr lang="en-US" dirty="0"/>
              <a:t>Learning Representation of IP addresses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50B9F0B-A388-D83E-8503-48F92D5F8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148EF-2A6B-BAC5-C941-9995191E89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50</a:t>
            </a:fld>
            <a:endParaRPr lang="e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9673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86D78-4C4D-21AA-A40C-2CB25DC8F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28339"/>
            <a:ext cx="11360800" cy="763600"/>
          </a:xfrm>
        </p:spPr>
        <p:txBody>
          <a:bodyPr/>
          <a:lstStyle/>
          <a:p>
            <a:r>
              <a:rPr lang="en-US" dirty="0"/>
              <a:t>word2vec  Recap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5456F-FD07-F464-06D9-D89C73F5BA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CB225-1DAF-AAD1-6951-00AE246D6F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51</a:t>
            </a:fld>
            <a:endParaRPr lang="en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5A5B8C-304A-C722-AFBC-8E3D3B5BB8BA}"/>
              </a:ext>
            </a:extLst>
          </p:cNvPr>
          <p:cNvGrpSpPr/>
          <p:nvPr/>
        </p:nvGrpSpPr>
        <p:grpSpPr>
          <a:xfrm>
            <a:off x="3254477" y="1875857"/>
            <a:ext cx="6902246" cy="4215976"/>
            <a:chOff x="3116825" y="1725409"/>
            <a:chExt cx="6902246" cy="42159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8DDBAB4-5F45-0A19-D44E-DCA9251A7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6825" y="1725409"/>
              <a:ext cx="6550435" cy="3913922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154ECB-714A-5D52-FB59-253C68CD61CE}"/>
                </a:ext>
              </a:extLst>
            </p:cNvPr>
            <p:cNvSpPr txBox="1"/>
            <p:nvPr/>
          </p:nvSpPr>
          <p:spPr>
            <a:xfrm>
              <a:off x="6164826" y="5725941"/>
              <a:ext cx="385424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/>
                <a:t>http://mccormickml.com/2016/04/19/word2vec-tutorial-the-skip-gram-model/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07856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61A076-29E7-51D7-80FC-1EC2244D0B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52</a:t>
            </a:fld>
            <a:endParaRPr lang="en">
              <a:solidFill>
                <a:srgbClr val="000000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83C030B-EF47-12FA-18EA-84D55CCC6C2B}"/>
              </a:ext>
            </a:extLst>
          </p:cNvPr>
          <p:cNvGrpSpPr/>
          <p:nvPr/>
        </p:nvGrpSpPr>
        <p:grpSpPr>
          <a:xfrm>
            <a:off x="1622322" y="766167"/>
            <a:ext cx="9114791" cy="5821576"/>
            <a:chOff x="1622322" y="766167"/>
            <a:chExt cx="9114791" cy="58215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3034F9E-C449-188F-3744-89987C459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2322" y="766167"/>
              <a:ext cx="8555294" cy="560054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838C5C-7733-D4DC-DD74-0790C1699064}"/>
                </a:ext>
              </a:extLst>
            </p:cNvPr>
            <p:cNvSpPr txBox="1"/>
            <p:nvPr/>
          </p:nvSpPr>
          <p:spPr>
            <a:xfrm>
              <a:off x="6667909" y="6372299"/>
              <a:ext cx="4069204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/>
                <a:t>http://mccormickml.com/2016/04/19/word2vec-tutorial-the-skip-gram-model/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1648B30-04FA-7B00-B4F1-978C04F376B8}"/>
              </a:ext>
            </a:extLst>
          </p:cNvPr>
          <p:cNvSpPr txBox="1"/>
          <p:nvPr/>
        </p:nvSpPr>
        <p:spPr>
          <a:xfrm>
            <a:off x="3986784" y="5722501"/>
            <a:ext cx="1621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10k X 300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0A117B-C31C-54CA-8C34-F3D7C47D647A}"/>
              </a:ext>
            </a:extLst>
          </p:cNvPr>
          <p:cNvSpPr txBox="1"/>
          <p:nvPr/>
        </p:nvSpPr>
        <p:spPr>
          <a:xfrm>
            <a:off x="6096000" y="5706957"/>
            <a:ext cx="16215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300 X 10k</a:t>
            </a:r>
          </a:p>
        </p:txBody>
      </p:sp>
    </p:spTree>
    <p:extLst>
      <p:ext uri="{BB962C8B-B14F-4D97-AF65-F5344CB8AC3E}">
        <p14:creationId xmlns:p14="http://schemas.microsoft.com/office/powerpoint/2010/main" val="16702452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F183D0-E1F8-CEBF-7CD1-0D653D224D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53</a:t>
            </a:fld>
            <a:endParaRPr lang="en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AA105-5A32-5844-24E9-810749AF3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2" y="141106"/>
            <a:ext cx="5977618" cy="16653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8B45A57-052E-7067-FD40-4CB7993C9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847" y="1922568"/>
            <a:ext cx="6612473" cy="24752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6832A70-A64C-522F-C42A-043030281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847" y="4566943"/>
            <a:ext cx="6610123" cy="21569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501F7CD-BEB5-9F45-F016-D879D3A3C18B}"/>
              </a:ext>
            </a:extLst>
          </p:cNvPr>
          <p:cNvSpPr txBox="1"/>
          <p:nvPr/>
        </p:nvSpPr>
        <p:spPr>
          <a:xfrm>
            <a:off x="10369018" y="6477710"/>
            <a:ext cx="15534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[Ring et al 2017]</a:t>
            </a:r>
          </a:p>
        </p:txBody>
      </p:sp>
    </p:spTree>
    <p:extLst>
      <p:ext uri="{BB962C8B-B14F-4D97-AF65-F5344CB8AC3E}">
        <p14:creationId xmlns:p14="http://schemas.microsoft.com/office/powerpoint/2010/main" val="145539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A4E2F-71CF-A869-29FC-C9B8F102E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IP2Vec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98D28-80AB-BC59-B20C-C937B5A8E3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54</a:t>
            </a:fld>
            <a:endParaRPr lang="en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F62685-E9D2-97A0-C12E-1600593FC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331" y="286046"/>
            <a:ext cx="5418472" cy="62462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84CC95-88A3-4408-4109-81D2906BCD0C}"/>
              </a:ext>
            </a:extLst>
          </p:cNvPr>
          <p:cNvSpPr txBox="1"/>
          <p:nvPr/>
        </p:nvSpPr>
        <p:spPr>
          <a:xfrm>
            <a:off x="9021999" y="6409198"/>
            <a:ext cx="15534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[Ring et al 2017]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7FD7DE-4C8F-A76E-0E2B-631AA6AD175A}"/>
              </a:ext>
            </a:extLst>
          </p:cNvPr>
          <p:cNvSpPr txBox="1"/>
          <p:nvPr/>
        </p:nvSpPr>
        <p:spPr>
          <a:xfrm>
            <a:off x="8555830" y="2399070"/>
            <a:ext cx="29496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Differences from work2vec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a subset of inputs are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 on a subset of features are used as context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Non-stationarity</a:t>
            </a:r>
          </a:p>
        </p:txBody>
      </p:sp>
    </p:spTree>
    <p:extLst>
      <p:ext uri="{BB962C8B-B14F-4D97-AF65-F5344CB8AC3E}">
        <p14:creationId xmlns:p14="http://schemas.microsoft.com/office/powerpoint/2010/main" val="19997388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77008-FB18-1BE1-C918-9E2F256FC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66BB18-04D1-0486-D63B-C36D2165F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4C9B34-5AA7-518C-0D42-EFD9EA9C71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55</a:t>
            </a:fld>
            <a:endParaRPr lang="en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ED1F80-5BAC-CABC-2A7C-43856A6B3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445471"/>
            <a:ext cx="10725150" cy="5772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84620D-A057-36CD-82B6-8FDA979AE619}"/>
              </a:ext>
            </a:extLst>
          </p:cNvPr>
          <p:cNvSpPr txBox="1"/>
          <p:nvPr/>
        </p:nvSpPr>
        <p:spPr>
          <a:xfrm>
            <a:off x="10222903" y="6371630"/>
            <a:ext cx="15534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[Ring et al 2017]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6DD912-9873-D598-ECC5-B47FBDF7984A}"/>
              </a:ext>
            </a:extLst>
          </p:cNvPr>
          <p:cNvSpPr txBox="1"/>
          <p:nvPr/>
        </p:nvSpPr>
        <p:spPr>
          <a:xfrm>
            <a:off x="1337187" y="6371630"/>
            <a:ext cx="6204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t-</a:t>
            </a:r>
            <a:r>
              <a:rPr lang="en-US" dirty="0" err="1"/>
              <a:t>sne</a:t>
            </a:r>
            <a:r>
              <a:rPr lang="en-US" dirty="0"/>
              <a:t> of embedding of IP addresses on CTU-13 data set </a:t>
            </a:r>
          </a:p>
        </p:txBody>
      </p:sp>
    </p:spTree>
    <p:extLst>
      <p:ext uri="{BB962C8B-B14F-4D97-AF65-F5344CB8AC3E}">
        <p14:creationId xmlns:p14="http://schemas.microsoft.com/office/powerpoint/2010/main" val="30071237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4339-7AD7-EC0B-3C0B-A88C33B32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Packet-based traffic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B3252-A0BD-D23D-2A52-4C5729901D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Direct application of word2vec to payload data [packet2vec, Goodman et al. 2020]</a:t>
            </a:r>
          </a:p>
          <a:p>
            <a:endParaRPr lang="en-US" dirty="0"/>
          </a:p>
          <a:p>
            <a:r>
              <a:rPr lang="en-US" dirty="0"/>
              <a:t>TLS2vec  [</a:t>
            </a:r>
            <a:r>
              <a:rPr lang="en-US" dirty="0" err="1"/>
              <a:t>Ferriyan</a:t>
            </a:r>
            <a:r>
              <a:rPr lang="en-US" dirty="0"/>
              <a:t>, 2022]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51AB07-9717-8676-0C89-8D7A2F237D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56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3163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92DF17-0542-8C9B-00FB-5008600B7D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Traffic as an Image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50B9F0B-A388-D83E-8503-48F92D5F8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148EF-2A6B-BAC5-C941-9995191E89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57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3083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F35788-9CF3-B39A-CB48-F07B2CC2D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84367"/>
            <a:ext cx="11360800" cy="763600"/>
          </a:xfrm>
        </p:spPr>
        <p:txBody>
          <a:bodyPr/>
          <a:lstStyle/>
          <a:p>
            <a:r>
              <a:rPr lang="en-US" sz="4000" dirty="0"/>
              <a:t>Traffic as an image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D82137-3DCA-B34F-0904-5450E3FE86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/>
              <a:t>Several researchers have proposed converting network traffic to images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Uses raw packet or flow data or extracted features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Mostly supervised, assuming availability of labeled data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CNN-based architectures are used</a:t>
            </a:r>
          </a:p>
          <a:p>
            <a:pPr>
              <a:lnSpc>
                <a:spcPct val="150000"/>
              </a:lnSpc>
            </a:pPr>
            <a:r>
              <a:rPr lang="en-US" sz="3200" dirty="0"/>
              <a:t>Temporal dependency is typically ignored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D52CE7-E547-C848-8183-831ACECB9D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241089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33E5B-A9EC-EC7A-C963-94F73405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10" y="394157"/>
            <a:ext cx="11282140" cy="1042573"/>
          </a:xfrm>
        </p:spPr>
        <p:txBody>
          <a:bodyPr/>
          <a:lstStyle/>
          <a:p>
            <a:r>
              <a:rPr lang="en-US" sz="3200" dirty="0"/>
              <a:t>Malware Traffic Classification Using CNN for Representation Learning </a:t>
            </a:r>
            <a:r>
              <a:rPr lang="en-US" sz="1600" dirty="0"/>
              <a:t>[Wang et al. 2017]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97B84-1E39-3E15-9D71-6E2F6E0E44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59</a:t>
            </a:fld>
            <a:endParaRPr lang="en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C4994C-C668-6994-EA6D-5B36D5072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19" y="3689275"/>
            <a:ext cx="9822839" cy="17319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4362AC-93AD-4310-4022-3928EB9DBEAD}"/>
              </a:ext>
            </a:extLst>
          </p:cNvPr>
          <p:cNvSpPr txBox="1"/>
          <p:nvPr/>
        </p:nvSpPr>
        <p:spPr>
          <a:xfrm>
            <a:off x="1042219" y="1720645"/>
            <a:ext cx="10254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Detect known malware from network packet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Created labeled data set with 10 types of malware traffic and 10 types of normal traffic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871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2CFC5C-96C5-2FE4-E029-5079FD855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48034"/>
            <a:ext cx="11360800" cy="1125705"/>
          </a:xfrm>
        </p:spPr>
        <p:txBody>
          <a:bodyPr/>
          <a:lstStyle/>
          <a:p>
            <a:r>
              <a:rPr lang="en-US" sz="6000" dirty="0"/>
              <a:t>Outline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C09E0-30FF-959D-F0BC-883ABBDE8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3600" dirty="0"/>
              <a:t>Network traffic data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Applications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Data sets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Challenges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9F3049-B749-CFC1-3572-3E4676CB9F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27106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98F29-59CA-CCFB-2AAB-82D63F55A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9AF78-8456-041C-A66A-18293B4B58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60</a:t>
            </a:fld>
            <a:endParaRPr lang="en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764E2-0586-211D-5CF6-F943D2166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825" y="1847969"/>
            <a:ext cx="4813471" cy="34733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4D1FA9-AD6F-DE0D-B571-E2DF9C839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104" y="1783492"/>
            <a:ext cx="3824695" cy="35370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B0A420-0DB1-E981-FC6F-F267DB5E2046}"/>
              </a:ext>
            </a:extLst>
          </p:cNvPr>
          <p:cNvSpPr txBox="1"/>
          <p:nvPr/>
        </p:nvSpPr>
        <p:spPr>
          <a:xfrm>
            <a:off x="10335053" y="6217621"/>
            <a:ext cx="1248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Wang et al. 2017</a:t>
            </a:r>
          </a:p>
        </p:txBody>
      </p:sp>
    </p:spTree>
    <p:extLst>
      <p:ext uri="{BB962C8B-B14F-4D97-AF65-F5344CB8AC3E}">
        <p14:creationId xmlns:p14="http://schemas.microsoft.com/office/powerpoint/2010/main" val="3024575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53F6-DA40-8ACC-7268-58021759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EB1C0-FC67-9128-8C99-694D0C10EE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61</a:t>
            </a:fld>
            <a:endParaRPr lang="en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F936CC-9A02-E8DB-F080-D55378CDC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935" y="1599802"/>
            <a:ext cx="7612683" cy="46648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DAC399-F2FC-74E6-CE96-29EDFF11A6D5}"/>
              </a:ext>
            </a:extLst>
          </p:cNvPr>
          <p:cNvSpPr txBox="1"/>
          <p:nvPr/>
        </p:nvSpPr>
        <p:spPr>
          <a:xfrm>
            <a:off x="10335053" y="6217621"/>
            <a:ext cx="12486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Wang et al. 2017</a:t>
            </a:r>
          </a:p>
        </p:txBody>
      </p:sp>
    </p:spTree>
    <p:extLst>
      <p:ext uri="{BB962C8B-B14F-4D97-AF65-F5344CB8AC3E}">
        <p14:creationId xmlns:p14="http://schemas.microsoft.com/office/powerpoint/2010/main" val="17006692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8AFCA-0771-5859-2CAA-F19FE67EC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24547"/>
            <a:ext cx="11360800" cy="1012086"/>
          </a:xfrm>
        </p:spPr>
        <p:txBody>
          <a:bodyPr/>
          <a:lstStyle/>
          <a:p>
            <a:r>
              <a:rPr lang="en-US" dirty="0"/>
              <a:t>CNN-based network intrusion detection against denial-of-service attacks </a:t>
            </a:r>
            <a:r>
              <a:rPr lang="en-US" sz="1600" dirty="0"/>
              <a:t>[Kim et al. 2020]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00829-1C39-66A3-3EAF-C4E1B13249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62</a:t>
            </a:fld>
            <a:endParaRPr lang="en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1C45F-D25C-1B91-1E26-1EAF7BDF8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459" y="1865215"/>
            <a:ext cx="6748530" cy="446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893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92DF17-0542-8C9B-00FB-5008600B7D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Traffic as a Sequence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50B9F0B-A388-D83E-8503-48F92D5F8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148EF-2A6B-BAC5-C941-9995191E89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63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068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C0A4BE-DA4E-7763-8DD5-2BBE155E5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as a sequence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5A6F75-7786-084B-D12F-8628530441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Flow data can be considered as a multivariate, temporal sequence</a:t>
            </a:r>
          </a:p>
          <a:p>
            <a:endParaRPr lang="en-US" dirty="0"/>
          </a:p>
          <a:p>
            <a:r>
              <a:rPr lang="en-US" dirty="0"/>
              <a:t>Several researchers have used LSTM / Transformer based architectures </a:t>
            </a:r>
          </a:p>
          <a:p>
            <a:endParaRPr lang="en-US" dirty="0"/>
          </a:p>
          <a:p>
            <a:r>
              <a:rPr lang="en-US" dirty="0"/>
              <a:t>Unsupervised / self-supervised anomaly detection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8CD6CB-C868-83E8-3F00-46B2A80817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512282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69FD-A9A1-1928-5B76-DEE07BE53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56286"/>
            <a:ext cx="11360800" cy="1335444"/>
          </a:xfrm>
        </p:spPr>
        <p:txBody>
          <a:bodyPr/>
          <a:lstStyle/>
          <a:p>
            <a:r>
              <a:rPr lang="en-US" sz="3200" dirty="0"/>
              <a:t>Attention-based self-supervised feature learning for security data </a:t>
            </a:r>
            <a:r>
              <a:rPr lang="en-US" sz="1600" dirty="0"/>
              <a:t>[Lee et al. 2020]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33529-F5F0-B58C-E585-BCAB26D09C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65</a:t>
            </a:fld>
            <a:endParaRPr lang="en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C5B41-A482-C132-A1FA-B464C530F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318" y="3127174"/>
            <a:ext cx="6691911" cy="30065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62AA72-18A8-9F7F-D99D-C3D0A96ACA0C}"/>
              </a:ext>
            </a:extLst>
          </p:cNvPr>
          <p:cNvSpPr txBox="1"/>
          <p:nvPr/>
        </p:nvSpPr>
        <p:spPr>
          <a:xfrm>
            <a:off x="815545" y="1791730"/>
            <a:ext cx="75005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Flows are extracted for users (IP’s) over time windows and clustered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Sequence to sequence encoder-decoder with attention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235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C8C6E-AD0F-0619-CEAF-3D3B1AE09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A9A18-C871-C0F2-7CE4-39CE2F151B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66</a:t>
            </a:fld>
            <a:endParaRPr lang="en">
              <a:solidFill>
                <a:srgbClr val="00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D926D8-76F0-3750-FBCC-E8792E5B6F1D}"/>
              </a:ext>
            </a:extLst>
          </p:cNvPr>
          <p:cNvSpPr txBox="1"/>
          <p:nvPr/>
        </p:nvSpPr>
        <p:spPr>
          <a:xfrm>
            <a:off x="9830557" y="5722501"/>
            <a:ext cx="1729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[Lee et al. 2020]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8BA864-6F2A-79D5-2596-D668C795E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61" y="2169532"/>
            <a:ext cx="3329195" cy="240133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C331B0-FDD6-B9B4-B822-CB894055C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881" y="2169532"/>
            <a:ext cx="3242111" cy="23883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EBBC02-B9B1-488F-F791-7D0A06D75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431" y="2169532"/>
            <a:ext cx="3217938" cy="23624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C1E789-F5C4-AC63-B47A-87C169AA8DEC}"/>
              </a:ext>
            </a:extLst>
          </p:cNvPr>
          <p:cNvSpPr txBox="1"/>
          <p:nvPr/>
        </p:nvSpPr>
        <p:spPr>
          <a:xfrm>
            <a:off x="1919414" y="4557896"/>
            <a:ext cx="1297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Epoch: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254616-D66E-FD79-DFF9-A98DD5628EA9}"/>
              </a:ext>
            </a:extLst>
          </p:cNvPr>
          <p:cNvSpPr txBox="1"/>
          <p:nvPr/>
        </p:nvSpPr>
        <p:spPr>
          <a:xfrm>
            <a:off x="5484690" y="4570866"/>
            <a:ext cx="1297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Epoch: 15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559E98-0B13-3570-4DC4-5B0D21E6D217}"/>
              </a:ext>
            </a:extLst>
          </p:cNvPr>
          <p:cNvSpPr txBox="1"/>
          <p:nvPr/>
        </p:nvSpPr>
        <p:spPr>
          <a:xfrm>
            <a:off x="8859099" y="4570866"/>
            <a:ext cx="1297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Epoch: 24</a:t>
            </a:r>
          </a:p>
        </p:txBody>
      </p:sp>
    </p:spTree>
    <p:extLst>
      <p:ext uri="{BB962C8B-B14F-4D97-AF65-F5344CB8AC3E}">
        <p14:creationId xmlns:p14="http://schemas.microsoft.com/office/powerpoint/2010/main" val="2943711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92DF17-0542-8C9B-00FB-5008600B7D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Traffic as a Graph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50B9F0B-A388-D83E-8503-48F92D5F8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F148EF-2A6B-BAC5-C941-9995191E89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67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2406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9AFD64-4E5D-66E8-786B-AC1C8AA2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Traffic as a graph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D05098-4806-2005-5473-12FE05153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Network traffic data intrinsically exhibits a graph structure</a:t>
            </a:r>
          </a:p>
          <a:p>
            <a:endParaRPr lang="en-US" sz="2800" dirty="0"/>
          </a:p>
          <a:p>
            <a:r>
              <a:rPr lang="en-US" sz="2800" dirty="0"/>
              <a:t>With machines/users as nodes and traffic between them as edges</a:t>
            </a:r>
          </a:p>
          <a:p>
            <a:endParaRPr lang="en-US" sz="2800" dirty="0"/>
          </a:p>
          <a:p>
            <a:r>
              <a:rPr lang="en-US" sz="2800" dirty="0"/>
              <a:t>Lot of work on extracting graph-based features from network traffic data (e.g., graph-based anomaly detection)</a:t>
            </a:r>
          </a:p>
          <a:p>
            <a:endParaRPr lang="en-US" sz="2800" dirty="0"/>
          </a:p>
          <a:p>
            <a:r>
              <a:rPr lang="en-US" sz="2800" dirty="0"/>
              <a:t>Can we learn graph-based features instead?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200E5-811B-B1ED-D315-C9CA312A74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0346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EC9F8-92DA-4AB7-D258-EA283C70F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CDEBC-A718-538E-9849-7FB17C0C20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 embeddings for nodes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71734-7DD7-3BF9-2735-AF99922D19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69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549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88A50-E553-3AB9-753F-2E2799391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the Internet Protocol 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217C0-2239-1981-AE65-92AA0E7CC1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dirty="0">
                <a:solidFill>
                  <a:srgbClr val="FF0000"/>
                </a:solidFill>
              </a:rPr>
              <a:t>Application:</a:t>
            </a:r>
            <a:r>
              <a:rPr lang="en-US" altLang="en-US" sz="2400" dirty="0"/>
              <a:t> supports end-user services and network applications</a:t>
            </a:r>
          </a:p>
          <a:p>
            <a:pPr lvl="1"/>
            <a:r>
              <a:rPr lang="en-US" altLang="en-US" sz="2000" dirty="0"/>
              <a:t>HTTP, SMTP, DNS, FTP, NTP</a:t>
            </a:r>
          </a:p>
          <a:p>
            <a:r>
              <a:rPr lang="en-US" altLang="en-US" sz="2400" dirty="0">
                <a:solidFill>
                  <a:srgbClr val="FF0000"/>
                </a:solidFill>
              </a:rPr>
              <a:t>Transport:</a:t>
            </a:r>
            <a:r>
              <a:rPr lang="en-US" altLang="en-US" sz="2400" dirty="0"/>
              <a:t> end to end data transfer </a:t>
            </a:r>
          </a:p>
          <a:p>
            <a:pPr lvl="1"/>
            <a:r>
              <a:rPr lang="en-US" altLang="en-US" sz="2000" u="sng" dirty="0"/>
              <a:t>TCP</a:t>
            </a:r>
            <a:r>
              <a:rPr lang="en-US" altLang="en-US" sz="2000" dirty="0"/>
              <a:t>, UDP</a:t>
            </a:r>
          </a:p>
          <a:p>
            <a:r>
              <a:rPr lang="en-US" altLang="en-US" sz="2400" dirty="0">
                <a:solidFill>
                  <a:srgbClr val="FF0000"/>
                </a:solidFill>
              </a:rPr>
              <a:t>Network:</a:t>
            </a:r>
            <a:r>
              <a:rPr lang="en-US" altLang="en-US" sz="2400" dirty="0"/>
              <a:t> routing of datagrams from source to destination</a:t>
            </a:r>
          </a:p>
          <a:p>
            <a:pPr lvl="1"/>
            <a:r>
              <a:rPr lang="en-US" altLang="en-US" sz="2000" u="sng" dirty="0"/>
              <a:t>IPv4</a:t>
            </a:r>
            <a:r>
              <a:rPr lang="en-US" altLang="en-US" sz="2000" dirty="0"/>
              <a:t>, IPv6, BGP, RIP</a:t>
            </a:r>
          </a:p>
          <a:p>
            <a:r>
              <a:rPr lang="en-US" altLang="en-US" sz="2400" dirty="0">
                <a:solidFill>
                  <a:srgbClr val="FF0000"/>
                </a:solidFill>
              </a:rPr>
              <a:t>Data Link:</a:t>
            </a:r>
            <a:r>
              <a:rPr lang="en-US" altLang="en-US" sz="2400" dirty="0"/>
              <a:t> channel access, framing, flow/error control, hop by hop basis</a:t>
            </a:r>
          </a:p>
          <a:p>
            <a:pPr lvl="1"/>
            <a:r>
              <a:rPr lang="en-US" altLang="en-US" sz="2000" dirty="0"/>
              <a:t>PPP, Ethernet, IEEE 802.11b </a:t>
            </a:r>
            <a:r>
              <a:rPr lang="en-US" altLang="en-US" sz="2000" dirty="0" err="1"/>
              <a:t>WiFi</a:t>
            </a:r>
            <a:endParaRPr lang="en-US" altLang="en-US" sz="2000" dirty="0"/>
          </a:p>
          <a:p>
            <a:r>
              <a:rPr lang="en-US" altLang="en-US" sz="2400" dirty="0">
                <a:solidFill>
                  <a:srgbClr val="FF0000"/>
                </a:solidFill>
              </a:rPr>
              <a:t>Physical:</a:t>
            </a:r>
            <a:r>
              <a:rPr lang="en-US" altLang="en-US" sz="2400" dirty="0"/>
              <a:t> transmission of bits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BDAC3-A58F-05FF-53F2-451071F354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7</a:t>
            </a:fld>
            <a:endParaRPr lang="e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7548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40B43-F025-D8D6-3C96-E3467583D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D6EA23-6C9A-B6F0-431A-4C85799C5B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[Davis et al, 2011]</a:t>
            </a:r>
            <a:r>
              <a:rPr lang="en-US" dirty="0"/>
              <a:t> Davis, Jonathan J., and Andrew J. Clark. "Data preprocessing for anomaly based network intrusion detection: A review." computers &amp; security 30.6-7 (2011): 353-375.</a:t>
            </a:r>
          </a:p>
          <a:p>
            <a:r>
              <a:rPr lang="en-US" dirty="0"/>
              <a:t>Ring, Markus, et al. "Ip2vec: Learning similarities between </a:t>
            </a:r>
            <a:r>
              <a:rPr lang="en-US" dirty="0" err="1"/>
              <a:t>ip</a:t>
            </a:r>
            <a:r>
              <a:rPr lang="en-US" dirty="0"/>
              <a:t> addresses." 2017 IEEE International Conference on Data Mining Workshops (ICDMW). IEEE, 2017.</a:t>
            </a:r>
          </a:p>
          <a:p>
            <a:r>
              <a:rPr lang="en-US" dirty="0"/>
              <a:t>Francesco </a:t>
            </a:r>
            <a:r>
              <a:rPr lang="en-US" dirty="0" err="1"/>
              <a:t>Bronzino</a:t>
            </a:r>
            <a:r>
              <a:rPr lang="en-US" dirty="0"/>
              <a:t>, Paul Schmitt, Sara </a:t>
            </a:r>
            <a:r>
              <a:rPr lang="en-US" dirty="0" err="1"/>
              <a:t>Ayoubi</a:t>
            </a:r>
            <a:r>
              <a:rPr lang="en-US" dirty="0"/>
              <a:t>, </a:t>
            </a:r>
            <a:r>
              <a:rPr lang="en-US" dirty="0" err="1"/>
              <a:t>Hyojoon</a:t>
            </a:r>
            <a:r>
              <a:rPr lang="en-US" dirty="0"/>
              <a:t> Kim, Renata Teixeira, Nick Feamster (2022). Traffic Refinery: Cost-Aware Data Representation for Machine Learning on Network Traffic. In ACM SIGMETRICS, pp. 1–12, Mumbai, India.</a:t>
            </a:r>
          </a:p>
          <a:p>
            <a:r>
              <a:rPr lang="en-US" dirty="0"/>
              <a:t>Jordan Holland, Paul Schmitt, Nick Feamster, Prateek Mittal (2021). New Directions in Automated Traffic Analysis. In ACM Conference on Computer and Communications Security (CCS), pp. 1–14, Seoul, Korea</a:t>
            </a:r>
          </a:p>
          <a:p>
            <a:r>
              <a:rPr lang="en-US" dirty="0"/>
              <a:t>Wu, </a:t>
            </a:r>
            <a:r>
              <a:rPr lang="en-US" dirty="0" err="1"/>
              <a:t>Kehe</a:t>
            </a:r>
            <a:r>
              <a:rPr lang="en-US" dirty="0"/>
              <a:t>, </a:t>
            </a:r>
            <a:r>
              <a:rPr lang="en-US" dirty="0" err="1"/>
              <a:t>Zuge</a:t>
            </a:r>
            <a:r>
              <a:rPr lang="en-US" dirty="0"/>
              <a:t> Chen, and Wei Li. "A novel intrusion detection model for a massive network using convolutional neural networks." </a:t>
            </a:r>
            <a:r>
              <a:rPr lang="en-US" dirty="0" err="1"/>
              <a:t>Ieee</a:t>
            </a:r>
            <a:r>
              <a:rPr lang="en-US" dirty="0"/>
              <a:t> Access 6 (2018): 50850-50859.</a:t>
            </a:r>
          </a:p>
          <a:p>
            <a:r>
              <a:rPr lang="en-US" dirty="0"/>
              <a:t>Kim, </a:t>
            </a:r>
            <a:r>
              <a:rPr lang="en-US" dirty="0" err="1"/>
              <a:t>Jiyeon</a:t>
            </a:r>
            <a:r>
              <a:rPr lang="en-US" dirty="0"/>
              <a:t>, et al. "CNN-based network intrusion detection against denial-of-service attacks." Electronics 9.6 (2020): 916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6D6EA-B279-59B3-7C47-8E67C64F6F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70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8290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C13C4B-CB2B-4AC9-A08A-42BE19AA8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9086" y="516367"/>
            <a:ext cx="10459616" cy="3213200"/>
          </a:xfrm>
        </p:spPr>
        <p:txBody>
          <a:bodyPr/>
          <a:lstStyle/>
          <a:p>
            <a:r>
              <a:rPr lang="en-US" sz="6000" dirty="0"/>
              <a:t>Part 3: Synthetic Network Traffic Generation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80FB0F9-D3F6-440F-8966-A712DC3518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5600" y="4822323"/>
            <a:ext cx="11360800" cy="1567718"/>
          </a:xfrm>
        </p:spPr>
        <p:txBody>
          <a:bodyPr/>
          <a:lstStyle/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Manish Marwah, Martin Arlitt</a:t>
            </a:r>
          </a:p>
          <a:p>
            <a:pPr algn="l"/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7AE4EF-FFEA-A10B-0E33-6EBFC15DF2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4400892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25A80-79F8-1FB6-0EFE-463BC5505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10763"/>
            <a:ext cx="11360800" cy="763600"/>
          </a:xfrm>
        </p:spPr>
        <p:txBody>
          <a:bodyPr/>
          <a:lstStyle/>
          <a:p>
            <a:r>
              <a:rPr lang="en-US" sz="4000" dirty="0"/>
              <a:t>Generative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A2D1E1-D303-EDBF-7AEB-916356BB4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72</a:t>
            </a:fld>
            <a:endParaRPr lang="en">
              <a:solidFill>
                <a:srgbClr val="000000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DA1258-6596-283F-87FE-80D2C6B51F8B}"/>
              </a:ext>
            </a:extLst>
          </p:cNvPr>
          <p:cNvGrpSpPr/>
          <p:nvPr/>
        </p:nvGrpSpPr>
        <p:grpSpPr>
          <a:xfrm>
            <a:off x="1318022" y="1707749"/>
            <a:ext cx="6093618" cy="4829914"/>
            <a:chOff x="1318022" y="1707749"/>
            <a:chExt cx="6093618" cy="482991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290796-31CD-8F32-EB2A-8FCD87463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5425" y="1707749"/>
              <a:ext cx="4357688" cy="435768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F3AA4A-CAF4-9F03-0FF4-5C9BC07E2B7B}"/>
                </a:ext>
              </a:extLst>
            </p:cNvPr>
            <p:cNvSpPr txBox="1"/>
            <p:nvPr/>
          </p:nvSpPr>
          <p:spPr>
            <a:xfrm>
              <a:off x="1318022" y="6168331"/>
              <a:ext cx="609361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https://thispersondoesnotexist.com/image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34FEB6-BFFA-A257-C054-828211B32838}"/>
              </a:ext>
            </a:extLst>
          </p:cNvPr>
          <p:cNvGrpSpPr/>
          <p:nvPr/>
        </p:nvGrpSpPr>
        <p:grpSpPr>
          <a:xfrm>
            <a:off x="6699884" y="1829193"/>
            <a:ext cx="6569632" cy="4351660"/>
            <a:chOff x="6699884" y="1829193"/>
            <a:chExt cx="6569632" cy="435166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4A2D682-FBC4-963C-3EA1-FC5A1BBDA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9884" y="1829193"/>
              <a:ext cx="4962525" cy="41148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6EAF57-5E7E-0DE8-17F9-BE7D3BD651ED}"/>
                </a:ext>
              </a:extLst>
            </p:cNvPr>
            <p:cNvSpPr txBox="1"/>
            <p:nvPr/>
          </p:nvSpPr>
          <p:spPr>
            <a:xfrm>
              <a:off x="7175898" y="5950021"/>
              <a:ext cx="609361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900" dirty="0"/>
                <a:t>https://towardsdatascience.com/20-creative-things-to-try-out-with-gpt-3-2aacee3e2abf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804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FF517-3D5F-5C13-E091-A0A498BE7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155926"/>
            <a:ext cx="11360800" cy="763600"/>
          </a:xfrm>
        </p:spPr>
        <p:txBody>
          <a:bodyPr/>
          <a:lstStyle/>
          <a:p>
            <a:r>
              <a:rPr lang="en-US" sz="4000" dirty="0"/>
              <a:t>Generative 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04861-0BF7-38C8-24B5-F7451F4B7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062526"/>
            <a:ext cx="11360800" cy="5524886"/>
          </a:xfrm>
        </p:spPr>
        <p:txBody>
          <a:bodyPr/>
          <a:lstStyle/>
          <a:p>
            <a:r>
              <a:rPr lang="en-US" sz="2800" dirty="0"/>
              <a:t>Learn P(x, y) instead of just P(x | y)</a:t>
            </a:r>
          </a:p>
          <a:p>
            <a:endParaRPr lang="en-US" sz="2800" dirty="0"/>
          </a:p>
          <a:p>
            <a:r>
              <a:rPr lang="en-US" sz="2800" dirty="0"/>
              <a:t>Kernel density estimation</a:t>
            </a:r>
          </a:p>
          <a:p>
            <a:r>
              <a:rPr lang="en-US" sz="2800" dirty="0"/>
              <a:t>Probabilistic Graphical models</a:t>
            </a:r>
          </a:p>
          <a:p>
            <a:pPr lvl="1"/>
            <a:r>
              <a:rPr lang="en-US" sz="2800" dirty="0"/>
              <a:t>Bayesian networks</a:t>
            </a:r>
          </a:p>
          <a:p>
            <a:r>
              <a:rPr lang="en-US" sz="2800" dirty="0"/>
              <a:t>…</a:t>
            </a:r>
          </a:p>
          <a:p>
            <a:endParaRPr lang="en-US" sz="2800" dirty="0"/>
          </a:p>
          <a:p>
            <a:r>
              <a:rPr lang="en-US" sz="2800" dirty="0"/>
              <a:t>Generative adversarial network (GAN)</a:t>
            </a:r>
          </a:p>
          <a:p>
            <a:r>
              <a:rPr lang="en-US" sz="2800" dirty="0"/>
              <a:t>Autoregressive neural model</a:t>
            </a:r>
          </a:p>
          <a:p>
            <a:r>
              <a:rPr lang="en-US" sz="2800" dirty="0"/>
              <a:t>Variational autoencoder</a:t>
            </a:r>
          </a:p>
          <a:p>
            <a:r>
              <a:rPr lang="en-US" sz="2800" dirty="0"/>
              <a:t>…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6897A-D069-ABD7-4E1F-99B3140943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73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0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9F06E-07EF-3D3E-DA95-9D9E23BD4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09" y="328339"/>
            <a:ext cx="11360800" cy="763600"/>
          </a:xfrm>
        </p:spPr>
        <p:txBody>
          <a:bodyPr/>
          <a:lstStyle/>
          <a:p>
            <a:r>
              <a:rPr lang="en-US" sz="4000" dirty="0"/>
              <a:t>Evaluation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3434E-85E5-F27F-861B-2C4F7349A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287624"/>
            <a:ext cx="11360800" cy="4804209"/>
          </a:xfrm>
        </p:spPr>
        <p:txBody>
          <a:bodyPr/>
          <a:lstStyle/>
          <a:p>
            <a:r>
              <a:rPr lang="en-US" sz="2400" dirty="0"/>
              <a:t>Once you generate synthetic data, how can it be validated?</a:t>
            </a:r>
          </a:p>
          <a:p>
            <a:pPr marL="114300" indent="0">
              <a:buNone/>
            </a:pPr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>Compare with real data:</a:t>
            </a:r>
          </a:p>
          <a:p>
            <a:r>
              <a:rPr lang="en-US" sz="2400" dirty="0"/>
              <a:t>Marginal distributions</a:t>
            </a:r>
          </a:p>
          <a:p>
            <a:r>
              <a:rPr lang="en-US" sz="2400" dirty="0"/>
              <a:t>Conditional distributions</a:t>
            </a:r>
          </a:p>
          <a:p>
            <a:r>
              <a:rPr lang="en-US" sz="2400" dirty="0"/>
              <a:t>Pairwise correlations</a:t>
            </a:r>
          </a:p>
          <a:p>
            <a:r>
              <a:rPr lang="en-US" sz="2400" dirty="0"/>
              <a:t>Mutual information</a:t>
            </a:r>
          </a:p>
          <a:p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>Use it for tasks that real data is used</a:t>
            </a:r>
          </a:p>
          <a:p>
            <a:r>
              <a:rPr lang="en-US" sz="2400" dirty="0"/>
              <a:t>Train ML models</a:t>
            </a:r>
          </a:p>
          <a:p>
            <a:r>
              <a:rPr lang="en-US" sz="2400" dirty="0"/>
              <a:t>Compare performance on real data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5471E-0614-3894-95D0-435BF687D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74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5908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D0FFC-73C1-34F3-7526-FA1D5850E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learn to generate, say, </a:t>
            </a:r>
            <a:r>
              <a:rPr lang="en-US" dirty="0" err="1"/>
              <a:t>netflow</a:t>
            </a:r>
            <a:r>
              <a:rPr lang="en-US" dirty="0"/>
              <a:t>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C2820-B79B-9111-2B24-57E498DA0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15B2F-50E8-145C-AFC1-BE1F347936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75</a:t>
            </a:fld>
            <a:endParaRPr lang="en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BAC781-4F50-CF5E-A1E1-D86D3ED90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148" y="1536633"/>
            <a:ext cx="9424914" cy="440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184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977AB-084B-CE3C-61F7-17E2A3494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Generative Adversarial Network (GAN)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2CB39-5532-913C-5021-1B95D7387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5320E-3A69-0BE9-A380-874E3B3933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76</a:t>
            </a:fld>
            <a:endParaRPr lang="en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99139B-47F3-54DE-EB8B-A42DE9C35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530" y="1753552"/>
            <a:ext cx="8653462" cy="38263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FB607F-33D4-5C56-D5BF-6D0420930431}"/>
              </a:ext>
            </a:extLst>
          </p:cNvPr>
          <p:cNvSpPr txBox="1"/>
          <p:nvPr/>
        </p:nvSpPr>
        <p:spPr>
          <a:xfrm>
            <a:off x="7450146" y="5620429"/>
            <a:ext cx="60979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https://developers.google.com/machine-learning/gan/gan_structure</a:t>
            </a:r>
          </a:p>
        </p:txBody>
      </p:sp>
    </p:spTree>
    <p:extLst>
      <p:ext uri="{BB962C8B-B14F-4D97-AF65-F5344CB8AC3E}">
        <p14:creationId xmlns:p14="http://schemas.microsoft.com/office/powerpoint/2010/main" val="339342990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5B596-496C-8C3B-F762-D338A1514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Tabular Data using Conditional GAN </a:t>
            </a:r>
            <a:r>
              <a:rPr lang="en-US" sz="1600" dirty="0"/>
              <a:t>[Xu et al. 2019]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98050-B5A6-001C-5BF9-049EABCFC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Tabular data is difficult to model using regular GANs</a:t>
            </a:r>
          </a:p>
          <a:p>
            <a:pPr lvl="1"/>
            <a:r>
              <a:rPr lang="en-US" dirty="0"/>
              <a:t>Mixed data types – continuous and discrete</a:t>
            </a:r>
          </a:p>
          <a:p>
            <a:pPr lvl="1"/>
            <a:r>
              <a:rPr lang="en-US" dirty="0"/>
              <a:t>Non-Gaussian, multimodal continuous distributions</a:t>
            </a:r>
          </a:p>
          <a:p>
            <a:pPr lvl="1"/>
            <a:r>
              <a:rPr lang="en-US" dirty="0"/>
              <a:t>Imbalanced categorical columns – can cause mode collapse</a:t>
            </a:r>
          </a:p>
          <a:p>
            <a:endParaRPr lang="en-US" dirty="0"/>
          </a:p>
          <a:p>
            <a:r>
              <a:rPr lang="en-US" dirty="0"/>
              <a:t>CTGAN addresses these issues</a:t>
            </a:r>
          </a:p>
          <a:p>
            <a:pPr lvl="1"/>
            <a:r>
              <a:rPr lang="en-US" dirty="0"/>
              <a:t>Mode-specific normalization for multimodal distributions</a:t>
            </a:r>
          </a:p>
          <a:p>
            <a:pPr lvl="1"/>
            <a:r>
              <a:rPr lang="en-US" dirty="0"/>
              <a:t>The generator is made conditional to solve the imbalance problem</a:t>
            </a:r>
          </a:p>
          <a:p>
            <a:pPr marL="5969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Does not capture temporal dependence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CA521-A970-FB18-90CD-ED62AFE2DD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77</a:t>
            </a:fld>
            <a:endParaRPr lang="en">
              <a:solidFill>
                <a:srgbClr val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8B322-DAF2-1095-961B-3CD888BD2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260" y="3009122"/>
            <a:ext cx="2599899" cy="221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8573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7F2E9-4598-9ABF-BF58-8D0A47BAC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67578"/>
            <a:ext cx="11360800" cy="1146617"/>
          </a:xfrm>
        </p:spPr>
        <p:txBody>
          <a:bodyPr/>
          <a:lstStyle/>
          <a:p>
            <a:r>
              <a:rPr lang="en-US" sz="3200" dirty="0"/>
              <a:t>Flow-based Network Traffic Generation using Generative Adversarial Networks </a:t>
            </a:r>
            <a:r>
              <a:rPr lang="en-US" sz="1600" dirty="0"/>
              <a:t>[Ring et al. 2019]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EFD01E-A549-8F9A-AD14-91E58556B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875453"/>
            <a:ext cx="11360800" cy="4342168"/>
          </a:xfrm>
        </p:spPr>
        <p:txBody>
          <a:bodyPr/>
          <a:lstStyle/>
          <a:p>
            <a:r>
              <a:rPr lang="en-US" sz="2400" dirty="0"/>
              <a:t>Synthesize </a:t>
            </a:r>
            <a:r>
              <a:rPr lang="en-US" sz="2400" dirty="0" err="1"/>
              <a:t>netflow</a:t>
            </a:r>
            <a:r>
              <a:rPr lang="en-US" sz="2400" dirty="0"/>
              <a:t> data</a:t>
            </a:r>
          </a:p>
          <a:p>
            <a:r>
              <a:rPr lang="en-US" sz="2400" dirty="0"/>
              <a:t>Use Wasserstein GAN</a:t>
            </a:r>
          </a:p>
          <a:p>
            <a:r>
              <a:rPr lang="en-US" sz="2400" dirty="0"/>
              <a:t>Derive embeddings for </a:t>
            </a:r>
            <a:r>
              <a:rPr lang="en-US" sz="2400" dirty="0" err="1"/>
              <a:t>netflow</a:t>
            </a:r>
            <a:r>
              <a:rPr lang="en-US" sz="2400" dirty="0"/>
              <a:t> fields</a:t>
            </a:r>
          </a:p>
          <a:p>
            <a:endParaRPr lang="en-US" sz="2400" dirty="0"/>
          </a:p>
          <a:p>
            <a:endParaRPr lang="en-US" sz="2400" dirty="0"/>
          </a:p>
          <a:p>
            <a:pPr marL="114300" indent="0">
              <a:buNone/>
            </a:pPr>
            <a:r>
              <a:rPr lang="en-US" sz="2400" dirty="0"/>
              <a:t>Evaluation</a:t>
            </a:r>
          </a:p>
          <a:p>
            <a:r>
              <a:rPr lang="en-US" sz="2400" dirty="0"/>
              <a:t>Distributions</a:t>
            </a:r>
          </a:p>
          <a:p>
            <a:r>
              <a:rPr lang="en-US" sz="2400" dirty="0"/>
              <a:t>Domain tests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FCEC1-B153-DD9D-01AE-2226FC9896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78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4400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FB68A-23E9-4B7F-7A0A-8A497570A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6"/>
            <a:ext cx="11360800" cy="1048821"/>
          </a:xfrm>
        </p:spPr>
        <p:txBody>
          <a:bodyPr/>
          <a:lstStyle/>
          <a:p>
            <a:r>
              <a:rPr lang="en-US" dirty="0"/>
              <a:t>STAN: Synthetic Network Traffic Generation with Generative Neural Models </a:t>
            </a:r>
            <a:r>
              <a:rPr lang="en-US" sz="1600" dirty="0"/>
              <a:t>[Xu et al. 2021]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3762EB-1641-195D-09C3-55D56E232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709434"/>
            <a:ext cx="11360800" cy="4555200"/>
          </a:xfrm>
        </p:spPr>
        <p:txBody>
          <a:bodyPr/>
          <a:lstStyle/>
          <a:p>
            <a:r>
              <a:rPr lang="en-US" dirty="0"/>
              <a:t>Uses neural autoregressive model, similar to </a:t>
            </a:r>
            <a:r>
              <a:rPr lang="en-US" dirty="0" err="1"/>
              <a:t>pixelCNN</a:t>
            </a:r>
            <a:endParaRPr lang="en-US" dirty="0"/>
          </a:p>
          <a:p>
            <a:r>
              <a:rPr lang="en-US" dirty="0"/>
              <a:t>CNN-based architecture to estimate conditional probability density</a:t>
            </a:r>
          </a:p>
          <a:p>
            <a:r>
              <a:rPr lang="en-US" dirty="0"/>
              <a:t>Captures temporal dependence as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86C2B-5B8C-8F22-8938-A45E35A1A4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79</a:t>
            </a:fld>
            <a:endParaRPr lang="en">
              <a:solidFill>
                <a:srgbClr val="000000"/>
              </a:solidFill>
            </a:endParaRPr>
          </a:p>
        </p:txBody>
      </p:sp>
      <p:pic>
        <p:nvPicPr>
          <p:cNvPr id="5" name="Google Shape;110;p18">
            <a:extLst>
              <a:ext uri="{FF2B5EF4-FFF2-40B4-BE49-F238E27FC236}">
                <a16:creationId xmlns:a16="http://schemas.microsoft.com/office/drawing/2014/main" id="{0CA8EE7D-5784-1412-ED47-B37B351E96F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1437" y="3815140"/>
            <a:ext cx="8649477" cy="266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9;p18">
            <a:extLst>
              <a:ext uri="{FF2B5EF4-FFF2-40B4-BE49-F238E27FC236}">
                <a16:creationId xmlns:a16="http://schemas.microsoft.com/office/drawing/2014/main" id="{6721BF53-8ADD-9C0B-CD88-D51366584B5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8708" y="2263750"/>
            <a:ext cx="3037901" cy="669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0922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88A50-E553-3AB9-753F-2E2799391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What is Network traffic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9217C0-2239-1981-AE65-92AA0E7CC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552" y="1709433"/>
            <a:ext cx="5620749" cy="4555200"/>
          </a:xfrm>
        </p:spPr>
        <p:txBody>
          <a:bodyPr/>
          <a:lstStyle/>
          <a:p>
            <a:r>
              <a:rPr lang="en-US" sz="2400" dirty="0"/>
              <a:t>Traffic packets captured on the network</a:t>
            </a:r>
          </a:p>
          <a:p>
            <a:r>
              <a:rPr lang="en-US" sz="2400" dirty="0"/>
              <a:t>Contain protocols headers and data</a:t>
            </a:r>
          </a:p>
          <a:p>
            <a:r>
              <a:rPr lang="en-US" sz="2400" dirty="0"/>
              <a:t>Different types of traffic – text, video, audio,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1BDAC3-A58F-05FF-53F2-451071F354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8</a:t>
            </a:fld>
            <a:endParaRPr lang="en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6EDE57-6FEC-591B-5A1F-0C01EE2B6169}"/>
              </a:ext>
            </a:extLst>
          </p:cNvPr>
          <p:cNvGrpSpPr/>
          <p:nvPr/>
        </p:nvGrpSpPr>
        <p:grpSpPr>
          <a:xfrm>
            <a:off x="6362700" y="2150087"/>
            <a:ext cx="5829300" cy="3931666"/>
            <a:chOff x="5947100" y="2002363"/>
            <a:chExt cx="5829300" cy="393166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776DEE-7635-59CA-6B83-073AF67C8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7100" y="2002363"/>
              <a:ext cx="5829300" cy="364807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7B5B47-8511-80AA-1927-4C3EDDFB59EB}"/>
                </a:ext>
              </a:extLst>
            </p:cNvPr>
            <p:cNvSpPr txBox="1"/>
            <p:nvPr/>
          </p:nvSpPr>
          <p:spPr>
            <a:xfrm>
              <a:off x="10362128" y="5687808"/>
              <a:ext cx="14142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/>
                <a:t>www.istockphoto.com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52600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AF9C7-117D-FE8A-7153-0E8718D86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STAN: performance on ML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9B6C4F-4E7F-48D2-2288-1ED16A0129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80</a:t>
            </a:fld>
            <a:endParaRPr lang="en">
              <a:solidFill>
                <a:srgbClr val="000000"/>
              </a:solidFill>
            </a:endParaRPr>
          </a:p>
        </p:txBody>
      </p:sp>
      <p:pic>
        <p:nvPicPr>
          <p:cNvPr id="5" name="Google Shape;181;p26">
            <a:extLst>
              <a:ext uri="{FF2B5EF4-FFF2-40B4-BE49-F238E27FC236}">
                <a16:creationId xmlns:a16="http://schemas.microsoft.com/office/drawing/2014/main" id="{3AB2EAC0-88A8-87A7-5926-A91353DC814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6287" y="1879255"/>
            <a:ext cx="5053175" cy="379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80;p26">
            <a:extLst>
              <a:ext uri="{FF2B5EF4-FFF2-40B4-BE49-F238E27FC236}">
                <a16:creationId xmlns:a16="http://schemas.microsoft.com/office/drawing/2014/main" id="{5602A411-8D1D-D14B-10BF-030C9E1CFD0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890506"/>
            <a:ext cx="4961439" cy="379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055832-4B7F-813A-18B8-BD22E43216EA}"/>
              </a:ext>
            </a:extLst>
          </p:cNvPr>
          <p:cNvSpPr txBox="1"/>
          <p:nvPr/>
        </p:nvSpPr>
        <p:spPr>
          <a:xfrm>
            <a:off x="10020841" y="6347697"/>
            <a:ext cx="1755559" cy="264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[Xu et al. 2021]</a:t>
            </a:r>
          </a:p>
        </p:txBody>
      </p:sp>
    </p:spTree>
    <p:extLst>
      <p:ext uri="{BB962C8B-B14F-4D97-AF65-F5344CB8AC3E}">
        <p14:creationId xmlns:p14="http://schemas.microsoft.com/office/powerpoint/2010/main" val="255782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24572-390A-CA28-5B3F-C8EEB444C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0FBFA4-D3E5-C3BF-8AE9-351D2070D0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Learning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Synthetic data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212F6-B1FB-BD40-43F9-3B02A6787D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81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9708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17B0-2277-C3E4-65BB-2A1C86145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78F25-27D5-4AB6-4ECF-FF2349E226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Representative data sets</a:t>
            </a:r>
          </a:p>
          <a:p>
            <a:pPr lvl="1"/>
            <a:r>
              <a:rPr lang="en-US" dirty="0"/>
              <a:t>No true benchmarks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Privacy</a:t>
            </a:r>
          </a:p>
          <a:p>
            <a:endParaRPr lang="en-US" dirty="0"/>
          </a:p>
          <a:p>
            <a:r>
              <a:rPr lang="en-US" dirty="0"/>
              <a:t>Moving target – </a:t>
            </a:r>
            <a:r>
              <a:rPr lang="en-US" dirty="0" err="1"/>
              <a:t>adverseries</a:t>
            </a:r>
            <a:r>
              <a:rPr lang="en-US" dirty="0"/>
              <a:t>, non-stationary</a:t>
            </a:r>
          </a:p>
          <a:p>
            <a:endParaRPr lang="en-US" dirty="0"/>
          </a:p>
          <a:p>
            <a:r>
              <a:rPr lang="en-US" dirty="0" err="1"/>
              <a:t>Migation</a:t>
            </a:r>
            <a:r>
              <a:rPr lang="en-US" dirty="0"/>
              <a:t> from on-prem to cloud </a:t>
            </a:r>
          </a:p>
          <a:p>
            <a:r>
              <a:rPr lang="en-US" dirty="0"/>
              <a:t>      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A1A30-59CF-E0D1-AA01-615A258D6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rgbClr val="000000"/>
                </a:solidFill>
              </a:rPr>
              <a:pPr/>
              <a:t>82</a:t>
            </a:fld>
            <a:endParaRPr lang="e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01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E6227-7B16-AF14-82AF-D5F5F3D34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Where is Network Traffic Data Collected?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EE94D-4D49-5276-7CF6-047E49E21A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427144" cy="4555200"/>
          </a:xfrm>
        </p:spPr>
        <p:txBody>
          <a:bodyPr/>
          <a:lstStyle/>
          <a:p>
            <a:r>
              <a:rPr lang="en-US" sz="2400" dirty="0"/>
              <a:t>Usually at an intranet edge where it can capture ingress / egress data </a:t>
            </a:r>
          </a:p>
          <a:p>
            <a:pPr lvl="1"/>
            <a:r>
              <a:rPr lang="en-US" sz="2000" dirty="0"/>
              <a:t>This simplifies collection</a:t>
            </a:r>
          </a:p>
          <a:p>
            <a:pPr lvl="1"/>
            <a:r>
              <a:rPr lang="en-US" sz="2000" dirty="0"/>
              <a:t>It may however not observe all traffic</a:t>
            </a:r>
          </a:p>
          <a:p>
            <a:pPr lvl="2"/>
            <a:r>
              <a:rPr lang="en-US" sz="2000" dirty="0"/>
              <a:t>Internal traffic that doesn’t pass the collection point</a:t>
            </a:r>
          </a:p>
          <a:p>
            <a:pPr lvl="2"/>
            <a:r>
              <a:rPr lang="en-US" sz="2000" dirty="0"/>
              <a:t>Packets that are dropped due to capacity limits of the collection infrastructure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8295E-2B5E-BB5C-BB50-1DC9D7620E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>
                <a:solidFill>
                  <a:schemeClr val="tx1"/>
                </a:solidFill>
              </a:rPr>
              <a:pPr/>
              <a:t>9</a:t>
            </a:fld>
            <a:endParaRPr lang="en">
              <a:solidFill>
                <a:schemeClr val="tx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35D0F1-6691-165C-D762-823B0ADB9C55}"/>
              </a:ext>
            </a:extLst>
          </p:cNvPr>
          <p:cNvGrpSpPr/>
          <p:nvPr/>
        </p:nvGrpSpPr>
        <p:grpSpPr>
          <a:xfrm>
            <a:off x="5968255" y="1482755"/>
            <a:ext cx="5588000" cy="3830685"/>
            <a:chOff x="5968255" y="1482755"/>
            <a:chExt cx="5588000" cy="38306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802C70-2C16-6C51-ABDA-765E58098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8255" y="1482755"/>
              <a:ext cx="5462489" cy="361524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4094CBF-8F6D-C4AE-868B-8E586CE09E67}"/>
                </a:ext>
              </a:extLst>
            </p:cNvPr>
            <p:cNvSpPr txBox="1"/>
            <p:nvPr/>
          </p:nvSpPr>
          <p:spPr>
            <a:xfrm>
              <a:off x="6349256" y="5097996"/>
              <a:ext cx="520699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/>
                <a:t>https://www.researchgate.net/figure/The-topology-of-network-traffic-captured-environment_fig2_275415518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7FDD667-42B5-1C49-BF80-851B8A7557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6400" y="2362200"/>
              <a:ext cx="1333500" cy="25400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924658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71368</TotalTime>
  <Words>3327</Words>
  <Application>Microsoft Office PowerPoint</Application>
  <PresentationFormat>Widescreen</PresentationFormat>
  <Paragraphs>711</Paragraphs>
  <Slides>82</Slides>
  <Notes>14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6" baseType="lpstr">
      <vt:lpstr>Arial</vt:lpstr>
      <vt:lpstr>Calibri</vt:lpstr>
      <vt:lpstr>Cambria Math</vt:lpstr>
      <vt:lpstr>Simple Dark</vt:lpstr>
      <vt:lpstr> KDD 2022 Tutorial: Deep Learning for Network Traffic Data  </vt:lpstr>
      <vt:lpstr>Network traffic data</vt:lpstr>
      <vt:lpstr>Outline</vt:lpstr>
      <vt:lpstr>What will not be covered?</vt:lpstr>
      <vt:lpstr>Part 1: Network Traffic Data  </vt:lpstr>
      <vt:lpstr>Outline</vt:lpstr>
      <vt:lpstr>Background: the Internet Protocol stack</vt:lpstr>
      <vt:lpstr>What is Network traffic Data?</vt:lpstr>
      <vt:lpstr>Where is Network Traffic Data Collected?</vt:lpstr>
      <vt:lpstr>How is network traffic data collected?</vt:lpstr>
      <vt:lpstr>Tools for packet capture / parsing </vt:lpstr>
      <vt:lpstr>Collection format</vt:lpstr>
      <vt:lpstr>Wireshark example</vt:lpstr>
      <vt:lpstr>Packet headers vs Deep Packet Inspection</vt:lpstr>
      <vt:lpstr>Flow-based traffic data </vt:lpstr>
      <vt:lpstr>Netflow example</vt:lpstr>
      <vt:lpstr>Comparing a packet trace to a flow record</vt:lpstr>
      <vt:lpstr>Flow data in the cloud</vt:lpstr>
      <vt:lpstr>Encrypted vs Unencrypted </vt:lpstr>
      <vt:lpstr>Network Traffic Data Formats</vt:lpstr>
      <vt:lpstr>Data Sets</vt:lpstr>
      <vt:lpstr>How to create a network traffic data set with attacks?</vt:lpstr>
      <vt:lpstr>How to label a data set?</vt:lpstr>
      <vt:lpstr>Other data set considerations</vt:lpstr>
      <vt:lpstr>Examples of publicly available network traffic data sets </vt:lpstr>
      <vt:lpstr>Network Traffic Data Sets</vt:lpstr>
      <vt:lpstr>Applications</vt:lpstr>
      <vt:lpstr>Why is network traffic data collected?</vt:lpstr>
      <vt:lpstr>A lot of these can be cast as ML problems</vt:lpstr>
      <vt:lpstr>Challenges</vt:lpstr>
      <vt:lpstr>Data Science Challenges</vt:lpstr>
      <vt:lpstr>Challenges  </vt:lpstr>
      <vt:lpstr>Challenges</vt:lpstr>
      <vt:lpstr>References</vt:lpstr>
      <vt:lpstr>Part 2: Network Data Representation Learning</vt:lpstr>
      <vt:lpstr>Outline</vt:lpstr>
      <vt:lpstr>Typical Approach</vt:lpstr>
      <vt:lpstr>Netflow data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engineering is difficult</vt:lpstr>
      <vt:lpstr>Outline</vt:lpstr>
      <vt:lpstr>Feature Learning in Computer Vision</vt:lpstr>
      <vt:lpstr>Is domain information necessary?</vt:lpstr>
      <vt:lpstr>Netflow fields</vt:lpstr>
      <vt:lpstr>How to use an IP address as a feature?</vt:lpstr>
      <vt:lpstr>Learning Representation of IP addresses</vt:lpstr>
      <vt:lpstr>word2vec  Recap</vt:lpstr>
      <vt:lpstr>PowerPoint Presentation</vt:lpstr>
      <vt:lpstr>PowerPoint Presentation</vt:lpstr>
      <vt:lpstr>IP2Vec</vt:lpstr>
      <vt:lpstr>PowerPoint Presentation</vt:lpstr>
      <vt:lpstr>Packet-based traffic data</vt:lpstr>
      <vt:lpstr>Traffic as an Image</vt:lpstr>
      <vt:lpstr>Traffic as an image</vt:lpstr>
      <vt:lpstr>Malware Traffic Classification Using CNN for Representation Learning [Wang et al. 2017]</vt:lpstr>
      <vt:lpstr>PowerPoint Presentation</vt:lpstr>
      <vt:lpstr>PowerPoint Presentation</vt:lpstr>
      <vt:lpstr>CNN-based network intrusion detection against denial-of-service attacks [Kim et al. 2020]</vt:lpstr>
      <vt:lpstr>Traffic as a Sequence</vt:lpstr>
      <vt:lpstr>Traffic as a sequence</vt:lpstr>
      <vt:lpstr>Attention-based self-supervised feature learning for security data [Lee et al. 2020]</vt:lpstr>
      <vt:lpstr>PowerPoint Presentation</vt:lpstr>
      <vt:lpstr>Traffic as a Graph</vt:lpstr>
      <vt:lpstr>Traffic as a graph</vt:lpstr>
      <vt:lpstr>GNN</vt:lpstr>
      <vt:lpstr>References</vt:lpstr>
      <vt:lpstr>Part 3: Synthetic Network Traffic Generation</vt:lpstr>
      <vt:lpstr>Generative Models</vt:lpstr>
      <vt:lpstr>Generative methods</vt:lpstr>
      <vt:lpstr>Evaluation</vt:lpstr>
      <vt:lpstr>How do you learn to generate, say, netflow data?</vt:lpstr>
      <vt:lpstr>Generative Adversarial Network (GAN)</vt:lpstr>
      <vt:lpstr>Modeling Tabular Data using Conditional GAN [Xu et al. 2019] </vt:lpstr>
      <vt:lpstr>Flow-based Network Traffic Generation using Generative Adversarial Networks [Ring et al. 2019]</vt:lpstr>
      <vt:lpstr>STAN: Synthetic Network Traffic Generation with Generative Neural Models [Xu et al. 2021]</vt:lpstr>
      <vt:lpstr>STAN: performance on ML tasks</vt:lpstr>
      <vt:lpstr>Summary</vt:lpstr>
      <vt:lpstr>Research Challenges</vt:lpstr>
    </vt:vector>
  </TitlesOfParts>
  <Company>MICRO FOCUS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Traffic Data</dc:title>
  <dc:creator>Manish Marwah</dc:creator>
  <cp:lastModifiedBy>Manish Marwah</cp:lastModifiedBy>
  <cp:revision>3</cp:revision>
  <cp:lastPrinted>2022-08-13T14:45:29Z</cp:lastPrinted>
  <dcterms:created xsi:type="dcterms:W3CDTF">2022-06-07T21:14:46Z</dcterms:created>
  <dcterms:modified xsi:type="dcterms:W3CDTF">2022-08-14T07:28:12Z</dcterms:modified>
</cp:coreProperties>
</file>